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5" r:id="rId3"/>
    <p:sldId id="308" r:id="rId4"/>
    <p:sldId id="282" r:id="rId5"/>
    <p:sldId id="286" r:id="rId6"/>
    <p:sldId id="287" r:id="rId7"/>
    <p:sldId id="288" r:id="rId8"/>
    <p:sldId id="289" r:id="rId9"/>
    <p:sldId id="290"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6" r:id="rId23"/>
    <p:sldId id="305" r:id="rId24"/>
    <p:sldId id="284" r:id="rId25"/>
    <p:sldId id="257" r:id="rId26"/>
    <p:sldId id="258" r:id="rId27"/>
    <p:sldId id="259" r:id="rId28"/>
    <p:sldId id="268" r:id="rId29"/>
    <p:sldId id="260" r:id="rId30"/>
    <p:sldId id="261" r:id="rId31"/>
    <p:sldId id="262" r:id="rId32"/>
    <p:sldId id="264" r:id="rId33"/>
    <p:sldId id="265" r:id="rId34"/>
    <p:sldId id="283" r:id="rId35"/>
    <p:sldId id="266" r:id="rId36"/>
    <p:sldId id="267" r:id="rId37"/>
    <p:sldId id="269" r:id="rId38"/>
    <p:sldId id="270" r:id="rId39"/>
    <p:sldId id="271" r:id="rId40"/>
    <p:sldId id="273" r:id="rId41"/>
    <p:sldId id="281" r:id="rId42"/>
    <p:sldId id="274" r:id="rId43"/>
    <p:sldId id="275" r:id="rId44"/>
    <p:sldId id="276" r:id="rId45"/>
    <p:sldId id="277" r:id="rId46"/>
    <p:sldId id="278" r:id="rId47"/>
    <p:sldId id="279" r:id="rId48"/>
    <p:sldId id="280" r:id="rId49"/>
    <p:sldId id="307" r:id="rId5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85" autoAdjust="0"/>
    <p:restoredTop sz="92821" autoAdjust="0"/>
  </p:normalViewPr>
  <p:slideViewPr>
    <p:cSldViewPr>
      <p:cViewPr varScale="1">
        <p:scale>
          <a:sx n="73" d="100"/>
          <a:sy n="73" d="100"/>
        </p:scale>
        <p:origin x="-108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29.03.2017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29.03.2017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29.03.2017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29.03.2017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29.03.2017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29.03.2017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29.03.2017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29.03.2017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hyperlink" Target="https://en.wikipedia.org/wiki/John_Millington_Synge" TargetMode="External"/><Relationship Id="rId3" Type="http://schemas.openxmlformats.org/officeDocument/2006/relationships/hyperlink" Target="https://en.wikipedia.org/wiki/Edwardian_musical_comedy" TargetMode="External"/><Relationship Id="rId7"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hyperlink" Target="https://en.wikipedia.org/wiki/File:Allgood-Kerrigan_1911.jpg" TargetMode="External"/><Relationship Id="rId11" Type="http://schemas.openxmlformats.org/officeDocument/2006/relationships/hyperlink" Target="https://en.wikipedia.org/wiki/Social_realism" TargetMode="External"/><Relationship Id="rId5" Type="http://schemas.openxmlformats.org/officeDocument/2006/relationships/hyperlink" Target="https://en.wikipedia.org/wiki/J._M._Synge" TargetMode="External"/><Relationship Id="rId10" Type="http://schemas.openxmlformats.org/officeDocument/2006/relationships/hyperlink" Target="https://en.wikipedia.org/wiki/Angry_young_men" TargetMode="External"/><Relationship Id="rId4" Type="http://schemas.openxmlformats.org/officeDocument/2006/relationships/hyperlink" Target="https://en.wikipedia.org/wiki/George_Bernard_Shaw" TargetMode="External"/><Relationship Id="rId9" Type="http://schemas.openxmlformats.org/officeDocument/2006/relationships/hyperlink" Target="https://en.wikipedia.org/wiki/Kitchen_sink_realism"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you2uk.com/london/west-end.html" TargetMode="External"/><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hyperlink" Target="http://www.you2uk.com/london.html" TargetMode="External"/></Relationships>
</file>

<file path=ppt/slides/_rels/slide12.xml.rels><?xml version="1.0" encoding="UTF-8" standalone="yes"?>
<Relationships xmlns="http://schemas.openxmlformats.org/package/2006/relationships"><Relationship Id="rId8" Type="http://schemas.openxmlformats.org/officeDocument/2006/relationships/hyperlink" Target="https://en.wikipedia.org/wiki/Western_canon" TargetMode="External"/><Relationship Id="rId3" Type="http://schemas.openxmlformats.org/officeDocument/2006/relationships/hyperlink" Target="https://en.wikipedia.org/wiki/Theatre" TargetMode="External"/><Relationship Id="rId7" Type="http://schemas.openxmlformats.org/officeDocument/2006/relationships/hyperlink" Target="https://en.wikipedia.org/wiki/English-speaking_world" TargetMode="Externa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hyperlink" Target="https://en.wikipedia.org/wiki/Broadway_theatre" TargetMode="External"/><Relationship Id="rId11" Type="http://schemas.openxmlformats.org/officeDocument/2006/relationships/hyperlink" Target="https://en.wikipedia.org/wiki/Edwardian_era" TargetMode="External"/><Relationship Id="rId5" Type="http://schemas.openxmlformats.org/officeDocument/2006/relationships/hyperlink" Target="https://en.wikipedia.org/wiki/West_End_theatre" TargetMode="External"/><Relationship Id="rId10" Type="http://schemas.openxmlformats.org/officeDocument/2006/relationships/hyperlink" Target="https://en.wikipedia.org/wiki/Victorian_era" TargetMode="External"/><Relationship Id="rId4" Type="http://schemas.openxmlformats.org/officeDocument/2006/relationships/hyperlink" Target="https://en.wikipedia.org/wiki/West_End_of_London" TargetMode="External"/><Relationship Id="rId9" Type="http://schemas.openxmlformats.org/officeDocument/2006/relationships/hyperlink" Target="https://en.wikipedia.org/wiki/Straight_play"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en.wikipedia.org/wiki/Music_hall" TargetMode="External"/><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hyperlink" Target="https://en.wikipedia.org/wiki/Palace_Theatre,_London"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hyperlink" Target="https://en.wikipedia.org/wiki/Richard_D'Oyly_Carte" TargetMode="External"/><Relationship Id="rId7" Type="http://schemas.openxmlformats.org/officeDocument/2006/relationships/hyperlink" Target="https://en.wikipedia.org/wiki/Savoy_opera" TargetMode="External"/><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hyperlink" Target="https://en.wikipedia.org/wiki/Gilbert_and_Sullivan" TargetMode="External"/><Relationship Id="rId5" Type="http://schemas.openxmlformats.org/officeDocument/2006/relationships/hyperlink" Target="https://en.wikipedia.org/wiki/Comic_opera" TargetMode="External"/><Relationship Id="rId4" Type="http://schemas.openxmlformats.org/officeDocument/2006/relationships/hyperlink" Target="https://en.wikipedia.org/wiki/Savoy_Palace"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4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4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61.png"/></Relationships>
</file>

<file path=ppt/slides/_rels/slide4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63.png"/></Relationships>
</file>

<file path=ppt/slides/_rels/slide4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s://en.wikipedia.org/wiki/The_Second_Shepherds'_Play" TargetMode="Externa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hyperlink" Target="https://en.wikipedia.org/wiki/Mystery_play" TargetMode="External"/><Relationship Id="rId4" Type="http://schemas.openxmlformats.org/officeDocument/2006/relationships/hyperlink" Target="https://en.wikipedia.org/wiki/Wakefield_Mystery_Plays"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en.wikipedia.org/wiki/King_Lear" TargetMode="External"/><Relationship Id="rId13" Type="http://schemas.openxmlformats.org/officeDocument/2006/relationships/hyperlink" Target="https://en.wikipedia.org/wiki/Shakespeare's_Globe" TargetMode="External"/><Relationship Id="rId3" Type="http://schemas.openxmlformats.org/officeDocument/2006/relationships/hyperlink" Target="https://en.wikipedia.org/wiki/Elizabeth_I_of_England" TargetMode="External"/><Relationship Id="rId7" Type="http://schemas.openxmlformats.org/officeDocument/2006/relationships/hyperlink" Target="https://en.wikipedia.org/wiki/Othello" TargetMode="External"/><Relationship Id="rId12" Type="http://schemas.openxmlformats.org/officeDocument/2006/relationships/image" Target="../media/image7.jpe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hyperlink" Target="https://en.wikipedia.org/wiki/Hamlet" TargetMode="External"/><Relationship Id="rId11" Type="http://schemas.openxmlformats.org/officeDocument/2006/relationships/hyperlink" Target="https://en.wikipedia.org/wiki/Henry_IV,_part_1" TargetMode="External"/><Relationship Id="rId5" Type="http://schemas.openxmlformats.org/officeDocument/2006/relationships/hyperlink" Target="https://en.wikipedia.org/wiki/William_Shakespeare" TargetMode="External"/><Relationship Id="rId10" Type="http://schemas.openxmlformats.org/officeDocument/2006/relationships/hyperlink" Target="https://en.wikipedia.org/wiki/Twelfth_Night" TargetMode="External"/><Relationship Id="rId4" Type="http://schemas.openxmlformats.org/officeDocument/2006/relationships/hyperlink" Target="https://en.wikipedia.org/wiki/Playwright" TargetMode="External"/><Relationship Id="rId9" Type="http://schemas.openxmlformats.org/officeDocument/2006/relationships/hyperlink" Target="https://en.wikipedia.org/wiki/A_Midsummer_Night's_Dream"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en.wikipedia.org/wiki/Heroic_drama" TargetMode="External"/><Relationship Id="rId3" Type="http://schemas.openxmlformats.org/officeDocument/2006/relationships/hyperlink" Target="https://en.wikipedia.org/wiki/Interregnum" TargetMode="External"/><Relationship Id="rId7" Type="http://schemas.openxmlformats.org/officeDocument/2006/relationships/hyperlink" Target="https://en.wikipedia.org/wiki/Genres" TargetMode="Externa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hyperlink" Target="https://en.wikipedia.org/wiki/Charles_II_of_England" TargetMode="External"/><Relationship Id="rId5" Type="http://schemas.openxmlformats.org/officeDocument/2006/relationships/hyperlink" Target="https://en.wikipedia.org/wiki/Puritan" TargetMode="External"/><Relationship Id="rId10" Type="http://schemas.openxmlformats.org/officeDocument/2006/relationships/hyperlink" Target="https://en.wikipedia.org/wiki/Restoration_comedy" TargetMode="External"/><Relationship Id="rId4" Type="http://schemas.openxmlformats.org/officeDocument/2006/relationships/hyperlink" Target="https://en.wikipedia.org/wiki/London_theatre_closure_1642" TargetMode="External"/><Relationship Id="rId9" Type="http://schemas.openxmlformats.org/officeDocument/2006/relationships/hyperlink" Target="https://en.wikipedia.org/wiki/She-tragedy"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en.wikipedia.org/wiki/Music_hall" TargetMode="External"/><Relationship Id="rId3" Type="http://schemas.openxmlformats.org/officeDocument/2006/relationships/hyperlink" Target="https://en.wikipedia.org/wiki/Sentimentalism_(literature)" TargetMode="External"/><Relationship Id="rId7" Type="http://schemas.openxmlformats.org/officeDocument/2006/relationships/hyperlink" Target="https://en.wikipedia.org/wiki/Opera" TargetMode="External"/><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hyperlink" Target="https://en.wikipedia.org/wiki/The_London_Merchant" TargetMode="External"/><Relationship Id="rId5" Type="http://schemas.openxmlformats.org/officeDocument/2006/relationships/hyperlink" Target="https://en.wikipedia.org/wiki/Tragedy" TargetMode="External"/><Relationship Id="rId4" Type="http://schemas.openxmlformats.org/officeDocument/2006/relationships/hyperlink" Target="https://en.wikipedia.org/wiki/Comedy" TargetMode="External"/><Relationship Id="rId9" Type="http://schemas.openxmlformats.org/officeDocument/2006/relationships/image" Target="../media/image8.jpeg"/></Relationships>
</file>

<file path=ppt/slides/_rels/slide9.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hyperlink" Target="https://en.wikipedia.org/wiki/Percy_Bysshe_Shelley" TargetMode="External"/><Relationship Id="rId7"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7.xml"/><Relationship Id="rId6" Type="http://schemas.openxmlformats.org/officeDocument/2006/relationships/hyperlink" Target="https://en.wikipedia.org/wiki/Theatre_Royal,_Edinburgh" TargetMode="External"/><Relationship Id="rId5" Type="http://schemas.openxmlformats.org/officeDocument/2006/relationships/hyperlink" Target="https://en.wikipedia.org/wiki/Walter_Scott" TargetMode="External"/><Relationship Id="rId10" Type="http://schemas.openxmlformats.org/officeDocument/2006/relationships/image" Target="../media/image12.png"/><Relationship Id="rId4" Type="http://schemas.openxmlformats.org/officeDocument/2006/relationships/hyperlink" Target="https://en.wikipedia.org/wiki/Lord_Byron" TargetMode="External"/><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1500166" y="0"/>
            <a:ext cx="5857916" cy="2123658"/>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4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CONTEMPORARY BRITISH THEATRE AND CINEMATOGRAPHY</a:t>
            </a:r>
            <a:endParaRPr lang="ru-RU" sz="4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1026" name="Picture 2"/>
          <p:cNvPicPr>
            <a:picLocks noChangeAspect="1" noChangeArrowheads="1"/>
          </p:cNvPicPr>
          <p:nvPr/>
        </p:nvPicPr>
        <p:blipFill>
          <a:blip r:embed="rId3"/>
          <a:srcRect/>
          <a:stretch>
            <a:fillRect/>
          </a:stretch>
        </p:blipFill>
        <p:spPr bwMode="auto">
          <a:xfrm>
            <a:off x="714348" y="2500306"/>
            <a:ext cx="5500218" cy="3670890"/>
          </a:xfrm>
          <a:prstGeom prst="rect">
            <a:avLst/>
          </a:prstGeom>
          <a:noFill/>
          <a:ln w="9525">
            <a:noFill/>
            <a:miter lim="800000"/>
            <a:headEnd/>
            <a:tailEnd/>
          </a:ln>
          <a:effectLst/>
        </p:spPr>
      </p:pic>
      <p:sp>
        <p:nvSpPr>
          <p:cNvPr id="6" name="TextBox 5"/>
          <p:cNvSpPr txBox="1"/>
          <p:nvPr/>
        </p:nvSpPr>
        <p:spPr>
          <a:xfrm>
            <a:off x="7358082" y="5286388"/>
            <a:ext cx="248786" cy="400110"/>
          </a:xfrm>
          <a:prstGeom prst="rect">
            <a:avLst/>
          </a:prstGeom>
          <a:noFill/>
        </p:spPr>
        <p:txBody>
          <a:bodyPr wrap="none" rtlCol="0">
            <a:spAutoFit/>
          </a:bodyPr>
          <a:lstStyle/>
          <a:p>
            <a:r>
              <a:rPr lang="en-US" sz="2000" dirty="0" smtClean="0">
                <a:solidFill>
                  <a:srgbClr val="0070C0"/>
                </a:solidFill>
              </a:rPr>
              <a:t>.</a:t>
            </a:r>
            <a:endParaRPr lang="ru-RU" sz="2000" dirty="0">
              <a:solidFill>
                <a:srgbClr val="0070C0"/>
              </a:solidFill>
            </a:endParaRPr>
          </a:p>
        </p:txBody>
      </p:sp>
      <p:sp>
        <p:nvSpPr>
          <p:cNvPr id="8" name="Прямоугольник 7"/>
          <p:cNvSpPr/>
          <p:nvPr/>
        </p:nvSpPr>
        <p:spPr>
          <a:xfrm flipH="1">
            <a:off x="6858000" y="3786190"/>
            <a:ext cx="1428776" cy="1200329"/>
          </a:xfrm>
          <a:prstGeom prst="rect">
            <a:avLst/>
          </a:prstGeom>
        </p:spPr>
        <p:txBody>
          <a:bodyPr wrap="square">
            <a:spAutoFit/>
          </a:bodyPr>
          <a:lstStyle/>
          <a:p>
            <a:r>
              <a:rPr lang="en-US" dirty="0" err="1" smtClean="0">
                <a:solidFill>
                  <a:srgbClr val="0070C0"/>
                </a:solidFill>
              </a:rPr>
              <a:t>Klimenko</a:t>
            </a:r>
            <a:r>
              <a:rPr lang="en-US" dirty="0" smtClean="0">
                <a:solidFill>
                  <a:srgbClr val="0070C0"/>
                </a:solidFill>
              </a:rPr>
              <a:t> N.</a:t>
            </a:r>
          </a:p>
          <a:p>
            <a:r>
              <a:rPr lang="en-US" dirty="0" err="1" smtClean="0">
                <a:solidFill>
                  <a:srgbClr val="0070C0"/>
                </a:solidFill>
              </a:rPr>
              <a:t>Valkova</a:t>
            </a:r>
            <a:r>
              <a:rPr lang="en-US" dirty="0" smtClean="0">
                <a:solidFill>
                  <a:srgbClr val="0070C0"/>
                </a:solidFill>
              </a:rPr>
              <a:t> E.</a:t>
            </a:r>
          </a:p>
          <a:p>
            <a:r>
              <a:rPr lang="en-US" dirty="0" err="1" smtClean="0">
                <a:solidFill>
                  <a:srgbClr val="0070C0"/>
                </a:solidFill>
              </a:rPr>
              <a:t>Ermakova</a:t>
            </a:r>
            <a:r>
              <a:rPr lang="en-US" dirty="0" smtClean="0">
                <a:solidFill>
                  <a:srgbClr val="0070C0"/>
                </a:solidFill>
              </a:rPr>
              <a:t> A.</a:t>
            </a:r>
          </a:p>
          <a:p>
            <a:r>
              <a:rPr lang="en-US" dirty="0" err="1" smtClean="0">
                <a:solidFill>
                  <a:srgbClr val="0070C0"/>
                </a:solidFill>
              </a:rPr>
              <a:t>Estoeva</a:t>
            </a:r>
            <a:r>
              <a:rPr lang="en-US" dirty="0" smtClean="0">
                <a:solidFill>
                  <a:srgbClr val="0070C0"/>
                </a:solidFill>
              </a:rPr>
              <a:t> D</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24"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 to="" calcmode="lin" valueType="num">
                                      <p:cBhvr>
                                        <p:cTn id="10" dur="1" fill="hold"/>
                                        <p:tgtEl>
                                          <p:spTgt spid="1026"/>
                                        </p:tgtEl>
                                        <p:attrNameLst>
                                          <p:attrName/>
                                        </p:attrNameLst>
                                      </p:cBhvr>
                                    </p:anim>
                                  </p:childTnLst>
                                </p:cTn>
                              </p:par>
                            </p:childTnLst>
                          </p:cTn>
                        </p:par>
                        <p:par>
                          <p:cTn id="11" fill="hold">
                            <p:stCondLst>
                              <p:cond delay="2000"/>
                            </p:stCondLst>
                            <p:childTnLst>
                              <p:par>
                                <p:cTn id="12" presetID="42" presetClass="entr" presetSubtype="0" fill="hold" nodeType="after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fade">
                                      <p:cBhvr>
                                        <p:cTn id="14" dur="500"/>
                                        <p:tgtEl>
                                          <p:spTgt spid="6">
                                            <p:txEl>
                                              <p:pRg st="0" end="0"/>
                                            </p:txEl>
                                          </p:spTgt>
                                        </p:tgtEl>
                                      </p:cBhvr>
                                    </p:animEffect>
                                    <p:anim calcmode="lin" valueType="num">
                                      <p:cBhvr>
                                        <p:cTn id="1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Прямоугольник 3"/>
          <p:cNvSpPr/>
          <p:nvPr/>
        </p:nvSpPr>
        <p:spPr>
          <a:xfrm>
            <a:off x="214282" y="1071546"/>
            <a:ext cx="5357818" cy="1384995"/>
          </a:xfrm>
          <a:prstGeom prst="rect">
            <a:avLst/>
          </a:prstGeom>
        </p:spPr>
        <p:txBody>
          <a:bodyPr wrap="square">
            <a:spAutoFit/>
          </a:bodyPr>
          <a:lstStyle/>
          <a:p>
            <a:pPr lvl="0" fontAlgn="base">
              <a:spcBef>
                <a:spcPct val="0"/>
              </a:spcBef>
              <a:spcAft>
                <a:spcPct val="0"/>
              </a:spcAft>
            </a:pPr>
            <a:r>
              <a:rPr lang="en-US" sz="2000" b="1" dirty="0" smtClean="0">
                <a:solidFill>
                  <a:srgbClr val="0070C0"/>
                </a:solidFill>
                <a:latin typeface="Constantia" pitchFamily="18" charset="0"/>
                <a:ea typeface="Times New Roman" pitchFamily="18" charset="0"/>
                <a:cs typeface="Times New Roman" pitchFamily="18" charset="0"/>
              </a:rPr>
              <a:t>20-_th century</a:t>
            </a:r>
          </a:p>
          <a:p>
            <a:pPr lvl="0" fontAlgn="base">
              <a:spcBef>
                <a:spcPct val="0"/>
              </a:spcBef>
              <a:spcAft>
                <a:spcPct val="0"/>
              </a:spcAft>
            </a:pPr>
            <a:r>
              <a:rPr lang="ru-RU" sz="1600" dirty="0" err="1" smtClean="0">
                <a:solidFill>
                  <a:srgbClr val="0070C0"/>
                </a:solidFill>
                <a:latin typeface="Constantia" pitchFamily="18" charset="0"/>
                <a:ea typeface="Times New Roman" pitchFamily="18" charset="0"/>
                <a:cs typeface="Times New Roman" pitchFamily="18" charset="0"/>
              </a:rPr>
              <a:t>At</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the</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end</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of</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the</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century</a:t>
            </a:r>
            <a:r>
              <a:rPr lang="ru-RU" sz="1600" b="1" i="1" dirty="0" err="1" smtClean="0">
                <a:solidFill>
                  <a:srgbClr val="0070C0"/>
                </a:solidFill>
                <a:latin typeface="Constantia" pitchFamily="18" charset="0"/>
                <a:ea typeface="Times New Roman" pitchFamily="18" charset="0"/>
                <a:cs typeface="Times New Roman" pitchFamily="18" charset="0"/>
                <a:hlinkClick r:id="rId3" tooltip="Edwardian musical comedy"/>
              </a:rPr>
              <a:t>Edwardian</a:t>
            </a:r>
            <a:r>
              <a:rPr lang="ru-RU" sz="1600" b="1" i="1" dirty="0" smtClean="0">
                <a:solidFill>
                  <a:srgbClr val="0070C0"/>
                </a:solidFill>
                <a:latin typeface="Constantia" pitchFamily="18" charset="0"/>
                <a:ea typeface="Times New Roman" pitchFamily="18" charset="0"/>
                <a:cs typeface="Times New Roman" pitchFamily="18" charset="0"/>
                <a:hlinkClick r:id="rId3" tooltip="Edwardian musical comedy"/>
              </a:rPr>
              <a:t> </a:t>
            </a:r>
            <a:r>
              <a:rPr lang="ru-RU" sz="1600" b="1" i="1" dirty="0" err="1" smtClean="0">
                <a:solidFill>
                  <a:srgbClr val="0070C0"/>
                </a:solidFill>
                <a:latin typeface="Constantia" pitchFamily="18" charset="0"/>
                <a:ea typeface="Times New Roman" pitchFamily="18" charset="0"/>
                <a:cs typeface="Times New Roman" pitchFamily="18" charset="0"/>
                <a:hlinkClick r:id="rId3" tooltip="Edwardian musical comedy"/>
              </a:rPr>
              <a:t>musical</a:t>
            </a:r>
            <a:r>
              <a:rPr lang="ru-RU" sz="1600" b="1" i="1" dirty="0" smtClean="0">
                <a:solidFill>
                  <a:srgbClr val="0070C0"/>
                </a:solidFill>
                <a:latin typeface="Constantia" pitchFamily="18" charset="0"/>
                <a:ea typeface="Times New Roman" pitchFamily="18" charset="0"/>
                <a:cs typeface="Times New Roman" pitchFamily="18" charset="0"/>
                <a:hlinkClick r:id="rId3" tooltip="Edwardian musical comedy"/>
              </a:rPr>
              <a:t> </a:t>
            </a:r>
            <a:r>
              <a:rPr lang="ru-RU" sz="1600" b="1" i="1" dirty="0" err="1" smtClean="0">
                <a:solidFill>
                  <a:srgbClr val="0070C0"/>
                </a:solidFill>
                <a:latin typeface="Constantia" pitchFamily="18" charset="0"/>
                <a:ea typeface="Times New Roman" pitchFamily="18" charset="0"/>
                <a:cs typeface="Times New Roman" pitchFamily="18" charset="0"/>
                <a:hlinkClick r:id="rId3" tooltip="Edwardian musical comedy"/>
              </a:rPr>
              <a:t>comedy</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came</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to</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dominate</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the</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musical</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stage</a:t>
            </a:r>
            <a:r>
              <a:rPr lang="ru-RU" sz="1600" dirty="0" smtClean="0">
                <a:solidFill>
                  <a:srgbClr val="0070C0"/>
                </a:solidFill>
                <a:latin typeface="Constantia" pitchFamily="18" charset="0"/>
                <a:ea typeface="Times New Roman" pitchFamily="18" charset="0"/>
                <a:cs typeface="Times New Roman" pitchFamily="18" charset="0"/>
              </a:rPr>
              <a:t>.</a:t>
            </a:r>
            <a:endParaRPr lang="ru-RU" sz="1600" dirty="0" smtClean="0">
              <a:solidFill>
                <a:srgbClr val="0070C0"/>
              </a:solidFill>
              <a:latin typeface="Arial" pitchFamily="34" charset="0"/>
            </a:endParaRPr>
          </a:p>
          <a:p>
            <a:pPr lvl="0" eaLnBrk="0" fontAlgn="base" hangingPunct="0">
              <a:spcBef>
                <a:spcPct val="0"/>
              </a:spcBef>
              <a:spcAft>
                <a:spcPct val="0"/>
              </a:spcAft>
            </a:pPr>
            <a:r>
              <a:rPr lang="ru-RU" sz="1600" dirty="0" err="1" smtClean="0">
                <a:solidFill>
                  <a:srgbClr val="0070C0"/>
                </a:solidFill>
                <a:latin typeface="Constantia" pitchFamily="18" charset="0"/>
                <a:ea typeface="Times New Roman" pitchFamily="18" charset="0"/>
                <a:cs typeface="Times New Roman" pitchFamily="18" charset="0"/>
              </a:rPr>
              <a:t>Irish</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playwrights</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hlinkClick r:id="rId4" tooltip="George Bernard Shaw"/>
              </a:rPr>
              <a:t>George</a:t>
            </a:r>
            <a:r>
              <a:rPr lang="ru-RU" sz="1600" dirty="0" smtClean="0">
                <a:solidFill>
                  <a:srgbClr val="0070C0"/>
                </a:solidFill>
                <a:latin typeface="Constantia" pitchFamily="18" charset="0"/>
                <a:ea typeface="Times New Roman" pitchFamily="18" charset="0"/>
                <a:cs typeface="Times New Roman" pitchFamily="18" charset="0"/>
                <a:hlinkClick r:id="rId4" tooltip="George Bernard Shaw"/>
              </a:rPr>
              <a:t> </a:t>
            </a:r>
            <a:r>
              <a:rPr lang="ru-RU" sz="1600" dirty="0" err="1" smtClean="0">
                <a:solidFill>
                  <a:srgbClr val="0070C0"/>
                </a:solidFill>
                <a:latin typeface="Constantia" pitchFamily="18" charset="0"/>
                <a:ea typeface="Times New Roman" pitchFamily="18" charset="0"/>
                <a:cs typeface="Times New Roman" pitchFamily="18" charset="0"/>
                <a:hlinkClick r:id="rId4" tooltip="George Bernard Shaw"/>
              </a:rPr>
              <a:t>Bernard</a:t>
            </a:r>
            <a:r>
              <a:rPr lang="ru-RU" sz="1600" dirty="0" smtClean="0">
                <a:solidFill>
                  <a:srgbClr val="0070C0"/>
                </a:solidFill>
                <a:latin typeface="Constantia" pitchFamily="18" charset="0"/>
                <a:ea typeface="Times New Roman" pitchFamily="18" charset="0"/>
                <a:cs typeface="Times New Roman" pitchFamily="18" charset="0"/>
                <a:hlinkClick r:id="rId4" tooltip="George Bernard Shaw"/>
              </a:rPr>
              <a:t> </a:t>
            </a:r>
            <a:r>
              <a:rPr lang="ru-RU" sz="1600" dirty="0" err="1" smtClean="0">
                <a:solidFill>
                  <a:srgbClr val="0070C0"/>
                </a:solidFill>
                <a:latin typeface="Constantia" pitchFamily="18" charset="0"/>
                <a:ea typeface="Times New Roman" pitchFamily="18" charset="0"/>
                <a:cs typeface="Times New Roman" pitchFamily="18" charset="0"/>
                <a:hlinkClick r:id="rId4" tooltip="George Bernard Shaw"/>
              </a:rPr>
              <a:t>Shaw</a:t>
            </a:r>
            <a:r>
              <a:rPr lang="ru-RU" sz="1600" dirty="0" smtClean="0">
                <a:solidFill>
                  <a:srgbClr val="0070C0"/>
                </a:solidFill>
                <a:latin typeface="Constantia" pitchFamily="18" charset="0"/>
                <a:ea typeface="Times New Roman" pitchFamily="18" charset="0"/>
                <a:cs typeface="Times New Roman" pitchFamily="18" charset="0"/>
              </a:rPr>
              <a:t> (1856</a:t>
            </a:r>
            <a:r>
              <a:rPr lang="ru-RU" sz="1600" dirty="0" smtClean="0">
                <a:solidFill>
                  <a:srgbClr val="0070C0"/>
                </a:solidFill>
                <a:ea typeface="Times New Roman" pitchFamily="18" charset="0"/>
                <a:cs typeface="Times New Roman" pitchFamily="18" charset="0"/>
              </a:rPr>
              <a:t>–</a:t>
            </a:r>
            <a:r>
              <a:rPr lang="ru-RU" sz="1600" dirty="0" smtClean="0">
                <a:solidFill>
                  <a:srgbClr val="0070C0"/>
                </a:solidFill>
                <a:latin typeface="Constantia" pitchFamily="18" charset="0"/>
                <a:ea typeface="Times New Roman" pitchFamily="18" charset="0"/>
                <a:cs typeface="Times New Roman" pitchFamily="18" charset="0"/>
              </a:rPr>
              <a:t>1950) </a:t>
            </a:r>
            <a:r>
              <a:rPr lang="ru-RU" sz="1600" dirty="0" err="1" smtClean="0">
                <a:solidFill>
                  <a:srgbClr val="0070C0"/>
                </a:solidFill>
                <a:latin typeface="Constantia" pitchFamily="18" charset="0"/>
                <a:ea typeface="Times New Roman" pitchFamily="18" charset="0"/>
                <a:cs typeface="Times New Roman" pitchFamily="18" charset="0"/>
              </a:rPr>
              <a:t>and</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smtClean="0">
                <a:solidFill>
                  <a:srgbClr val="0070C0"/>
                </a:solidFill>
                <a:latin typeface="Constantia" pitchFamily="18" charset="0"/>
                <a:ea typeface="Times New Roman" pitchFamily="18" charset="0"/>
                <a:cs typeface="Times New Roman" pitchFamily="18" charset="0"/>
                <a:hlinkClick r:id="rId5" tooltip="J. M. Synge"/>
              </a:rPr>
              <a:t>J. M. </a:t>
            </a:r>
            <a:r>
              <a:rPr lang="ru-RU" sz="1600" dirty="0" err="1" smtClean="0">
                <a:solidFill>
                  <a:srgbClr val="0070C0"/>
                </a:solidFill>
                <a:latin typeface="Constantia" pitchFamily="18" charset="0"/>
                <a:ea typeface="Times New Roman" pitchFamily="18" charset="0"/>
                <a:cs typeface="Times New Roman" pitchFamily="18" charset="0"/>
                <a:hlinkClick r:id="rId5" tooltip="J. M. Synge"/>
              </a:rPr>
              <a:t>Synge</a:t>
            </a:r>
            <a:r>
              <a:rPr lang="ru-RU" sz="1600" dirty="0" smtClean="0">
                <a:solidFill>
                  <a:srgbClr val="0070C0"/>
                </a:solidFill>
                <a:latin typeface="Constantia" pitchFamily="18" charset="0"/>
                <a:ea typeface="Times New Roman" pitchFamily="18" charset="0"/>
                <a:cs typeface="Times New Roman" pitchFamily="18" charset="0"/>
              </a:rPr>
              <a:t> (1871</a:t>
            </a:r>
            <a:r>
              <a:rPr lang="ru-RU" sz="1600" dirty="0" smtClean="0">
                <a:solidFill>
                  <a:srgbClr val="0070C0"/>
                </a:solidFill>
                <a:ea typeface="Times New Roman" pitchFamily="18" charset="0"/>
                <a:cs typeface="Times New Roman" pitchFamily="18" charset="0"/>
              </a:rPr>
              <a:t>–</a:t>
            </a:r>
            <a:r>
              <a:rPr lang="ru-RU" sz="1600" dirty="0" smtClean="0">
                <a:solidFill>
                  <a:srgbClr val="0070C0"/>
                </a:solidFill>
                <a:latin typeface="Constantia" pitchFamily="18" charset="0"/>
                <a:ea typeface="Times New Roman" pitchFamily="18" charset="0"/>
                <a:cs typeface="Times New Roman" pitchFamily="18" charset="0"/>
              </a:rPr>
              <a:t>1909) </a:t>
            </a:r>
            <a:r>
              <a:rPr lang="ru-RU" sz="1600" dirty="0" err="1" smtClean="0">
                <a:solidFill>
                  <a:srgbClr val="0070C0"/>
                </a:solidFill>
                <a:latin typeface="Constantia" pitchFamily="18" charset="0"/>
                <a:ea typeface="Times New Roman" pitchFamily="18" charset="0"/>
                <a:cs typeface="Times New Roman" pitchFamily="18" charset="0"/>
              </a:rPr>
              <a:t>were</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influential</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in</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British</a:t>
            </a:r>
            <a:r>
              <a:rPr lang="ru-RU" sz="1600" dirty="0" smtClean="0">
                <a:solidFill>
                  <a:srgbClr val="0070C0"/>
                </a:solidFill>
                <a:latin typeface="Constantia" pitchFamily="18" charset="0"/>
                <a:ea typeface="Times New Roman" pitchFamily="18" charset="0"/>
                <a:cs typeface="Times New Roman" pitchFamily="18" charset="0"/>
              </a:rPr>
              <a:t> </a:t>
            </a:r>
            <a:r>
              <a:rPr lang="ru-RU" sz="1600" dirty="0" err="1" smtClean="0">
                <a:solidFill>
                  <a:srgbClr val="0070C0"/>
                </a:solidFill>
                <a:latin typeface="Constantia" pitchFamily="18" charset="0"/>
                <a:ea typeface="Times New Roman" pitchFamily="18" charset="0"/>
                <a:cs typeface="Times New Roman" pitchFamily="18" charset="0"/>
              </a:rPr>
              <a:t>drama</a:t>
            </a:r>
            <a:r>
              <a:rPr lang="en-US" sz="1600" dirty="0" smtClean="0">
                <a:solidFill>
                  <a:srgbClr val="0070C0"/>
                </a:solidFill>
                <a:latin typeface="Constantia" pitchFamily="18" charset="0"/>
                <a:ea typeface="Times New Roman" pitchFamily="18" charset="0"/>
                <a:cs typeface="Times New Roman" pitchFamily="18" charset="0"/>
              </a:rPr>
              <a:t>.</a:t>
            </a:r>
            <a:endParaRPr lang="ru-RU" sz="1600" dirty="0" smtClean="0">
              <a:solidFill>
                <a:srgbClr val="0070C0"/>
              </a:solidFill>
              <a:latin typeface="Arial" pitchFamily="34" charset="0"/>
            </a:endParaRPr>
          </a:p>
        </p:txBody>
      </p:sp>
      <p:pic>
        <p:nvPicPr>
          <p:cNvPr id="5" name="Рисунок 4" descr="https://upload.wikimedia.org/wikipedia/commons/4/42/Allgood-Kerrigan_1911.jpg">
            <a:hlinkClick r:id="rId6"/>
          </p:cNvPr>
          <p:cNvPicPr/>
          <p:nvPr/>
        </p:nvPicPr>
        <p:blipFill>
          <a:blip r:embed="rId7">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5715008" y="142852"/>
            <a:ext cx="3143272" cy="3731268"/>
          </a:xfrm>
          <a:prstGeom prst="rect">
            <a:avLst/>
          </a:prstGeom>
          <a:noFill/>
          <a:ln>
            <a:noFill/>
          </a:ln>
        </p:spPr>
      </p:pic>
      <p:sp>
        <p:nvSpPr>
          <p:cNvPr id="7" name="Прямоугольник 6"/>
          <p:cNvSpPr/>
          <p:nvPr/>
        </p:nvSpPr>
        <p:spPr>
          <a:xfrm>
            <a:off x="5643570" y="4071942"/>
            <a:ext cx="3214694" cy="1077218"/>
          </a:xfrm>
          <a:prstGeom prst="rect">
            <a:avLst/>
          </a:prstGeom>
        </p:spPr>
        <p:txBody>
          <a:bodyPr wrap="square">
            <a:spAutoFit/>
          </a:bodyPr>
          <a:lstStyle/>
          <a:p>
            <a:pPr lvl="0" fontAlgn="base">
              <a:spcBef>
                <a:spcPct val="0"/>
              </a:spcBef>
              <a:spcAft>
                <a:spcPct val="0"/>
              </a:spcAft>
            </a:pPr>
            <a:r>
              <a:rPr lang="ru-RU" sz="1600" i="1" dirty="0" err="1" smtClean="0">
                <a:solidFill>
                  <a:srgbClr val="0070C0"/>
                </a:solidFill>
                <a:latin typeface="Constantia" pitchFamily="18" charset="0"/>
                <a:ea typeface="Calibri" pitchFamily="34" charset="0"/>
                <a:cs typeface="Times New Roman" pitchFamily="18" charset="0"/>
              </a:rPr>
              <a:t>The</a:t>
            </a:r>
            <a:r>
              <a:rPr lang="ru-RU" sz="1600" i="1" dirty="0" smtClean="0">
                <a:solidFill>
                  <a:srgbClr val="0070C0"/>
                </a:solidFill>
                <a:latin typeface="Constantia" pitchFamily="18" charset="0"/>
                <a:ea typeface="Calibri" pitchFamily="34" charset="0"/>
                <a:cs typeface="Times New Roman" pitchFamily="18" charset="0"/>
              </a:rPr>
              <a:t> </a:t>
            </a:r>
            <a:r>
              <a:rPr lang="ru-RU" sz="1600" i="1" dirty="0" err="1" smtClean="0">
                <a:solidFill>
                  <a:srgbClr val="0070C0"/>
                </a:solidFill>
                <a:latin typeface="Constantia" pitchFamily="18" charset="0"/>
                <a:ea typeface="Calibri" pitchFamily="34" charset="0"/>
                <a:cs typeface="Times New Roman" pitchFamily="18" charset="0"/>
              </a:rPr>
              <a:t>Playboy</a:t>
            </a:r>
            <a:r>
              <a:rPr lang="ru-RU" sz="1600" i="1" dirty="0" smtClean="0">
                <a:solidFill>
                  <a:srgbClr val="0070C0"/>
                </a:solidFill>
                <a:latin typeface="Constantia" pitchFamily="18" charset="0"/>
                <a:ea typeface="Calibri" pitchFamily="34" charset="0"/>
                <a:cs typeface="Times New Roman" pitchFamily="18" charset="0"/>
              </a:rPr>
              <a:t> </a:t>
            </a:r>
            <a:r>
              <a:rPr lang="ru-RU" sz="1600" i="1" dirty="0" err="1" smtClean="0">
                <a:solidFill>
                  <a:srgbClr val="0070C0"/>
                </a:solidFill>
                <a:latin typeface="Constantia" pitchFamily="18" charset="0"/>
                <a:ea typeface="Calibri" pitchFamily="34" charset="0"/>
                <a:cs typeface="Times New Roman" pitchFamily="18" charset="0"/>
              </a:rPr>
              <a:t>of</a:t>
            </a:r>
            <a:r>
              <a:rPr lang="ru-RU" sz="1600" i="1" dirty="0" smtClean="0">
                <a:solidFill>
                  <a:srgbClr val="0070C0"/>
                </a:solidFill>
                <a:latin typeface="Constantia" pitchFamily="18" charset="0"/>
                <a:ea typeface="Calibri" pitchFamily="34" charset="0"/>
                <a:cs typeface="Times New Roman" pitchFamily="18" charset="0"/>
              </a:rPr>
              <a:t> </a:t>
            </a:r>
            <a:r>
              <a:rPr lang="ru-RU" sz="1600" i="1" dirty="0" err="1" smtClean="0">
                <a:solidFill>
                  <a:srgbClr val="0070C0"/>
                </a:solidFill>
                <a:latin typeface="Constantia" pitchFamily="18" charset="0"/>
                <a:ea typeface="Calibri" pitchFamily="34" charset="0"/>
                <a:cs typeface="Times New Roman" pitchFamily="18" charset="0"/>
              </a:rPr>
              <a:t>the</a:t>
            </a:r>
            <a:r>
              <a:rPr lang="ru-RU" sz="1600" i="1" dirty="0" smtClean="0">
                <a:solidFill>
                  <a:srgbClr val="0070C0"/>
                </a:solidFill>
                <a:latin typeface="Constantia" pitchFamily="18" charset="0"/>
                <a:ea typeface="Calibri" pitchFamily="34" charset="0"/>
                <a:cs typeface="Times New Roman" pitchFamily="18" charset="0"/>
              </a:rPr>
              <a:t> </a:t>
            </a:r>
            <a:r>
              <a:rPr lang="ru-RU" sz="1600" i="1" dirty="0" err="1" smtClean="0">
                <a:solidFill>
                  <a:srgbClr val="0070C0"/>
                </a:solidFill>
                <a:latin typeface="Constantia" pitchFamily="18" charset="0"/>
                <a:ea typeface="Calibri" pitchFamily="34" charset="0"/>
                <a:cs typeface="Times New Roman" pitchFamily="18" charset="0"/>
              </a:rPr>
              <a:t>Western</a:t>
            </a:r>
            <a:r>
              <a:rPr lang="ru-RU" sz="1600" i="1" dirty="0" smtClean="0">
                <a:solidFill>
                  <a:srgbClr val="0070C0"/>
                </a:solidFill>
                <a:latin typeface="Constantia" pitchFamily="18" charset="0"/>
                <a:ea typeface="Calibri" pitchFamily="34" charset="0"/>
                <a:cs typeface="Times New Roman" pitchFamily="18" charset="0"/>
              </a:rPr>
              <a:t> </a:t>
            </a:r>
            <a:r>
              <a:rPr lang="ru-RU" sz="1600" i="1" dirty="0" err="1" smtClean="0">
                <a:solidFill>
                  <a:srgbClr val="0070C0"/>
                </a:solidFill>
                <a:latin typeface="Constantia" pitchFamily="18" charset="0"/>
                <a:ea typeface="Calibri" pitchFamily="34" charset="0"/>
                <a:cs typeface="Times New Roman" pitchFamily="18" charset="0"/>
              </a:rPr>
              <a:t>World</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is</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a</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three-act</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play</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written</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by</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Irish</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playwright</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hlinkClick r:id="rId8" tooltip="John Millington Synge"/>
              </a:rPr>
              <a:t>John</a:t>
            </a:r>
            <a:r>
              <a:rPr lang="ru-RU" sz="1600" dirty="0" smtClean="0">
                <a:solidFill>
                  <a:srgbClr val="0070C0"/>
                </a:solidFill>
                <a:latin typeface="Constantia" pitchFamily="18" charset="0"/>
                <a:ea typeface="Calibri" pitchFamily="34" charset="0"/>
                <a:cs typeface="Times New Roman" pitchFamily="18" charset="0"/>
                <a:hlinkClick r:id="rId8" tooltip="John Millington Synge"/>
              </a:rPr>
              <a:t> </a:t>
            </a:r>
            <a:r>
              <a:rPr lang="ru-RU" sz="1600" dirty="0" err="1" smtClean="0">
                <a:solidFill>
                  <a:srgbClr val="0070C0"/>
                </a:solidFill>
                <a:latin typeface="Constantia" pitchFamily="18" charset="0"/>
                <a:ea typeface="Calibri" pitchFamily="34" charset="0"/>
                <a:cs typeface="Times New Roman" pitchFamily="18" charset="0"/>
                <a:hlinkClick r:id="rId8" tooltip="John Millington Synge"/>
              </a:rPr>
              <a:t>Millington</a:t>
            </a:r>
            <a:r>
              <a:rPr lang="ru-RU" sz="1600" dirty="0" smtClean="0">
                <a:solidFill>
                  <a:srgbClr val="0070C0"/>
                </a:solidFill>
                <a:latin typeface="Constantia" pitchFamily="18" charset="0"/>
                <a:ea typeface="Calibri" pitchFamily="34" charset="0"/>
                <a:cs typeface="Times New Roman" pitchFamily="18" charset="0"/>
                <a:hlinkClick r:id="rId8" tooltip="John Millington Synge"/>
              </a:rPr>
              <a:t> </a:t>
            </a:r>
            <a:r>
              <a:rPr lang="ru-RU" sz="1600" dirty="0" err="1" smtClean="0">
                <a:solidFill>
                  <a:srgbClr val="0070C0"/>
                </a:solidFill>
                <a:latin typeface="Constantia" pitchFamily="18" charset="0"/>
                <a:ea typeface="Calibri" pitchFamily="34" charset="0"/>
                <a:cs typeface="Times New Roman" pitchFamily="18" charset="0"/>
                <a:hlinkClick r:id="rId8" tooltip="John Millington Synge"/>
              </a:rPr>
              <a:t>Synge</a:t>
            </a:r>
            <a:r>
              <a:rPr lang="ru-RU" sz="1600" dirty="0" err="1" smtClean="0">
                <a:solidFill>
                  <a:srgbClr val="0070C0"/>
                </a:solidFill>
                <a:latin typeface="Constantia" pitchFamily="18" charset="0"/>
                <a:ea typeface="Calibri" pitchFamily="34" charset="0"/>
                <a:cs typeface="Times New Roman" pitchFamily="18" charset="0"/>
              </a:rPr>
              <a:t>Irish</a:t>
            </a:r>
            <a:r>
              <a:rPr lang="en-US" sz="1600" dirty="0" smtClean="0">
                <a:solidFill>
                  <a:srgbClr val="0070C0"/>
                </a:solidFill>
                <a:latin typeface="Constantia" pitchFamily="18" charset="0"/>
                <a:ea typeface="Calibri" pitchFamily="34" charset="0"/>
                <a:cs typeface="Times New Roman" pitchFamily="18" charset="0"/>
              </a:rPr>
              <a:t>.</a:t>
            </a:r>
            <a:endParaRPr lang="ru-RU" sz="4000" dirty="0" smtClean="0">
              <a:solidFill>
                <a:srgbClr val="0070C0"/>
              </a:solidFill>
              <a:latin typeface="Arial" pitchFamily="34" charset="0"/>
            </a:endParaRPr>
          </a:p>
        </p:txBody>
      </p:sp>
      <p:sp>
        <p:nvSpPr>
          <p:cNvPr id="9" name="Прямоугольник 8"/>
          <p:cNvSpPr/>
          <p:nvPr/>
        </p:nvSpPr>
        <p:spPr>
          <a:xfrm>
            <a:off x="285720" y="2643182"/>
            <a:ext cx="4857784" cy="2062103"/>
          </a:xfrm>
          <a:prstGeom prst="rect">
            <a:avLst/>
          </a:prstGeom>
        </p:spPr>
        <p:txBody>
          <a:bodyPr wrap="square">
            <a:spAutoFit/>
          </a:bodyPr>
          <a:lstStyle/>
          <a:p>
            <a:pPr lvl="0" fontAlgn="base">
              <a:spcBef>
                <a:spcPct val="0"/>
              </a:spcBef>
              <a:spcAft>
                <a:spcPct val="0"/>
              </a:spcAft>
            </a:pPr>
            <a:r>
              <a:rPr lang="ru-RU" sz="1600" dirty="0" err="1" smtClean="0">
                <a:solidFill>
                  <a:srgbClr val="0070C0"/>
                </a:solidFill>
                <a:latin typeface="Constantia" pitchFamily="18" charset="0"/>
                <a:ea typeface="Calibri" pitchFamily="34" charset="0"/>
                <a:cs typeface="Times New Roman" pitchFamily="18" charset="0"/>
              </a:rPr>
              <a:t>An</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important</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cultural</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movement</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in</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the</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British</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theatre</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that</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developed</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in</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the</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late</a:t>
            </a:r>
            <a:r>
              <a:rPr lang="ru-RU" sz="1600" dirty="0" smtClean="0">
                <a:solidFill>
                  <a:srgbClr val="0070C0"/>
                </a:solidFill>
                <a:latin typeface="Constantia" pitchFamily="18" charset="0"/>
                <a:ea typeface="Calibri" pitchFamily="34" charset="0"/>
                <a:cs typeface="Times New Roman" pitchFamily="18" charset="0"/>
              </a:rPr>
              <a:t> 1950s </a:t>
            </a:r>
            <a:r>
              <a:rPr lang="ru-RU" sz="1600" dirty="0" err="1" smtClean="0">
                <a:solidFill>
                  <a:srgbClr val="0070C0"/>
                </a:solidFill>
                <a:latin typeface="Constantia" pitchFamily="18" charset="0"/>
                <a:ea typeface="Calibri" pitchFamily="34" charset="0"/>
                <a:cs typeface="Times New Roman" pitchFamily="18" charset="0"/>
              </a:rPr>
              <a:t>and</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early</a:t>
            </a:r>
            <a:r>
              <a:rPr lang="ru-RU" sz="1600" dirty="0" smtClean="0">
                <a:solidFill>
                  <a:srgbClr val="0070C0"/>
                </a:solidFill>
                <a:latin typeface="Constantia" pitchFamily="18" charset="0"/>
                <a:ea typeface="Calibri" pitchFamily="34" charset="0"/>
                <a:cs typeface="Times New Roman" pitchFamily="18" charset="0"/>
              </a:rPr>
              <a:t> 1960s </a:t>
            </a:r>
            <a:r>
              <a:rPr lang="ru-RU" sz="1600" dirty="0" err="1" smtClean="0">
                <a:solidFill>
                  <a:srgbClr val="0070C0"/>
                </a:solidFill>
                <a:latin typeface="Constantia" pitchFamily="18" charset="0"/>
                <a:ea typeface="Calibri" pitchFamily="34" charset="0"/>
                <a:cs typeface="Times New Roman" pitchFamily="18" charset="0"/>
              </a:rPr>
              <a:t>was</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hlinkClick r:id="rId9" tooltip="Kitchen sink realism"/>
              </a:rPr>
              <a:t>Kitchen</a:t>
            </a:r>
            <a:r>
              <a:rPr lang="ru-RU" sz="1600" dirty="0" smtClean="0">
                <a:solidFill>
                  <a:srgbClr val="0070C0"/>
                </a:solidFill>
                <a:latin typeface="Constantia" pitchFamily="18" charset="0"/>
                <a:ea typeface="Calibri" pitchFamily="34" charset="0"/>
                <a:cs typeface="Times New Roman" pitchFamily="18" charset="0"/>
                <a:hlinkClick r:id="rId9" tooltip="Kitchen sink realism"/>
              </a:rPr>
              <a:t> </a:t>
            </a:r>
            <a:r>
              <a:rPr lang="ru-RU" sz="1600" dirty="0" err="1" smtClean="0">
                <a:solidFill>
                  <a:srgbClr val="0070C0"/>
                </a:solidFill>
                <a:latin typeface="Constantia" pitchFamily="18" charset="0"/>
                <a:ea typeface="Calibri" pitchFamily="34" charset="0"/>
                <a:cs typeface="Times New Roman" pitchFamily="18" charset="0"/>
                <a:hlinkClick r:id="rId9" tooltip="Kitchen sink realism"/>
              </a:rPr>
              <a:t>sink</a:t>
            </a:r>
            <a:r>
              <a:rPr lang="ru-RU" sz="1600" dirty="0" smtClean="0">
                <a:solidFill>
                  <a:srgbClr val="0070C0"/>
                </a:solidFill>
                <a:latin typeface="Constantia" pitchFamily="18" charset="0"/>
                <a:ea typeface="Calibri" pitchFamily="34" charset="0"/>
                <a:cs typeface="Times New Roman" pitchFamily="18" charset="0"/>
                <a:hlinkClick r:id="rId9" tooltip="Kitchen sink realism"/>
              </a:rPr>
              <a:t> </a:t>
            </a:r>
            <a:r>
              <a:rPr lang="ru-RU" sz="1600" dirty="0" err="1" smtClean="0">
                <a:solidFill>
                  <a:srgbClr val="0070C0"/>
                </a:solidFill>
                <a:latin typeface="Constantia" pitchFamily="18" charset="0"/>
                <a:ea typeface="Calibri" pitchFamily="34" charset="0"/>
                <a:cs typeface="Times New Roman" pitchFamily="18" charset="0"/>
                <a:hlinkClick r:id="rId9" tooltip="Kitchen sink realism"/>
              </a:rPr>
              <a:t>realism</a:t>
            </a:r>
            <a:r>
              <a:rPr lang="ru-RU" sz="1600" dirty="0" smtClean="0">
                <a:solidFill>
                  <a:srgbClr val="0070C0"/>
                </a:solidFill>
                <a:latin typeface="Constantia" pitchFamily="18" charset="0"/>
                <a:ea typeface="Calibri" pitchFamily="34" charset="0"/>
                <a:cs typeface="Times New Roman" pitchFamily="18" charset="0"/>
              </a:rPr>
              <a:t> (</a:t>
            </a:r>
            <a:r>
              <a:rPr lang="ru-RU" sz="1600" b="1" i="1" dirty="0" err="1" smtClean="0">
                <a:solidFill>
                  <a:srgbClr val="0070C0"/>
                </a:solidFill>
                <a:latin typeface="Constantia" pitchFamily="18" charset="0"/>
                <a:ea typeface="Calibri" pitchFamily="34" charset="0"/>
                <a:cs typeface="Times New Roman" pitchFamily="18" charset="0"/>
              </a:rPr>
              <a:t>or</a:t>
            </a:r>
            <a:r>
              <a:rPr lang="ru-RU" sz="1600" b="1" i="1" dirty="0" smtClean="0">
                <a:solidFill>
                  <a:srgbClr val="0070C0"/>
                </a:solidFill>
                <a:latin typeface="Constantia" pitchFamily="18" charset="0"/>
                <a:ea typeface="Calibri" pitchFamily="34" charset="0"/>
                <a:cs typeface="Times New Roman" pitchFamily="18" charset="0"/>
              </a:rPr>
              <a:t> </a:t>
            </a:r>
            <a:r>
              <a:rPr lang="ru-RU" sz="1600" b="1" i="1" dirty="0" err="1" smtClean="0">
                <a:solidFill>
                  <a:srgbClr val="0070C0"/>
                </a:solidFill>
                <a:latin typeface="Constantia" pitchFamily="18" charset="0"/>
                <a:ea typeface="Calibri" pitchFamily="34" charset="0"/>
                <a:cs typeface="Times New Roman" pitchFamily="18" charset="0"/>
              </a:rPr>
              <a:t>kitchen</a:t>
            </a:r>
            <a:r>
              <a:rPr lang="ru-RU" sz="1600" b="1" i="1" dirty="0" smtClean="0">
                <a:solidFill>
                  <a:srgbClr val="0070C0"/>
                </a:solidFill>
                <a:latin typeface="Constantia" pitchFamily="18" charset="0"/>
                <a:ea typeface="Calibri" pitchFamily="34" charset="0"/>
                <a:cs typeface="Times New Roman" pitchFamily="18" charset="0"/>
              </a:rPr>
              <a:t> </a:t>
            </a:r>
            <a:r>
              <a:rPr lang="ru-RU" sz="1600" b="1" i="1" dirty="0" err="1" smtClean="0">
                <a:solidFill>
                  <a:srgbClr val="0070C0"/>
                </a:solidFill>
                <a:latin typeface="Constantia" pitchFamily="18" charset="0"/>
                <a:ea typeface="Calibri" pitchFamily="34" charset="0"/>
                <a:cs typeface="Times New Roman" pitchFamily="18" charset="0"/>
              </a:rPr>
              <a:t>sink</a:t>
            </a:r>
            <a:r>
              <a:rPr lang="ru-RU" sz="1600" b="1" i="1" dirty="0" smtClean="0">
                <a:solidFill>
                  <a:srgbClr val="0070C0"/>
                </a:solidFill>
                <a:latin typeface="Constantia" pitchFamily="18" charset="0"/>
                <a:ea typeface="Calibri" pitchFamily="34" charset="0"/>
                <a:cs typeface="Times New Roman" pitchFamily="18" charset="0"/>
              </a:rPr>
              <a:t> </a:t>
            </a:r>
            <a:r>
              <a:rPr lang="ru-RU" sz="1600" b="1" i="1" dirty="0" err="1" smtClean="0">
                <a:solidFill>
                  <a:srgbClr val="0070C0"/>
                </a:solidFill>
                <a:latin typeface="Constantia" pitchFamily="18" charset="0"/>
                <a:ea typeface="Calibri" pitchFamily="34" charset="0"/>
                <a:cs typeface="Times New Roman" pitchFamily="18" charset="0"/>
              </a:rPr>
              <a:t>drama</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The</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term</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hlinkClick r:id="rId10" tooltip="Angry young men"/>
              </a:rPr>
              <a:t>angry</a:t>
            </a:r>
            <a:r>
              <a:rPr lang="ru-RU" sz="1600" dirty="0" smtClean="0">
                <a:solidFill>
                  <a:srgbClr val="0070C0"/>
                </a:solidFill>
                <a:latin typeface="Constantia" pitchFamily="18" charset="0"/>
                <a:ea typeface="Calibri" pitchFamily="34" charset="0"/>
                <a:cs typeface="Times New Roman" pitchFamily="18" charset="0"/>
                <a:hlinkClick r:id="rId10" tooltip="Angry young men"/>
              </a:rPr>
              <a:t> </a:t>
            </a:r>
            <a:r>
              <a:rPr lang="ru-RU" sz="1600" dirty="0" err="1" smtClean="0">
                <a:solidFill>
                  <a:srgbClr val="0070C0"/>
                </a:solidFill>
                <a:latin typeface="Constantia" pitchFamily="18" charset="0"/>
                <a:ea typeface="Calibri" pitchFamily="34" charset="0"/>
                <a:cs typeface="Times New Roman" pitchFamily="18" charset="0"/>
                <a:hlinkClick r:id="rId10" tooltip="Angry young men"/>
              </a:rPr>
              <a:t>young</a:t>
            </a:r>
            <a:r>
              <a:rPr lang="ru-RU" sz="1600" dirty="0" smtClean="0">
                <a:solidFill>
                  <a:srgbClr val="0070C0"/>
                </a:solidFill>
                <a:latin typeface="Constantia" pitchFamily="18" charset="0"/>
                <a:ea typeface="Calibri" pitchFamily="34" charset="0"/>
                <a:cs typeface="Times New Roman" pitchFamily="18" charset="0"/>
                <a:hlinkClick r:id="rId10" tooltip="Angry young men"/>
              </a:rPr>
              <a:t> </a:t>
            </a:r>
            <a:r>
              <a:rPr lang="ru-RU" sz="1600" dirty="0" err="1" smtClean="0">
                <a:solidFill>
                  <a:srgbClr val="0070C0"/>
                </a:solidFill>
                <a:latin typeface="Constantia" pitchFamily="18" charset="0"/>
                <a:ea typeface="Calibri" pitchFamily="34" charset="0"/>
                <a:cs typeface="Times New Roman" pitchFamily="18" charset="0"/>
                <a:hlinkClick r:id="rId10" tooltip="Angry young men"/>
              </a:rPr>
              <a:t>men</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was</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often</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applied</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members</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of</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this</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artistic</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movement</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It</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used</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a</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style</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of</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hlinkClick r:id="rId11" tooltip="Social realism"/>
              </a:rPr>
              <a:t>social</a:t>
            </a:r>
            <a:r>
              <a:rPr lang="ru-RU" sz="1600" dirty="0" smtClean="0">
                <a:solidFill>
                  <a:srgbClr val="0070C0"/>
                </a:solidFill>
                <a:latin typeface="Constantia" pitchFamily="18" charset="0"/>
                <a:ea typeface="Calibri" pitchFamily="34" charset="0"/>
                <a:cs typeface="Times New Roman" pitchFamily="18" charset="0"/>
                <a:hlinkClick r:id="rId11" tooltip="Social realism"/>
              </a:rPr>
              <a:t> </a:t>
            </a:r>
            <a:r>
              <a:rPr lang="ru-RU" sz="1600" dirty="0" err="1" smtClean="0">
                <a:solidFill>
                  <a:srgbClr val="0070C0"/>
                </a:solidFill>
                <a:latin typeface="Constantia" pitchFamily="18" charset="0"/>
                <a:ea typeface="Calibri" pitchFamily="34" charset="0"/>
                <a:cs typeface="Times New Roman" pitchFamily="18" charset="0"/>
                <a:hlinkClick r:id="rId11" tooltip="Social realism"/>
              </a:rPr>
              <a:t>realism</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which</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depicts</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the</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domestic</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lives</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of</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the</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working</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class</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to</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explore</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social</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issues</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and</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political</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issues</a:t>
            </a:r>
            <a:r>
              <a:rPr lang="en-US" sz="1600" dirty="0" smtClean="0">
                <a:solidFill>
                  <a:srgbClr val="0070C0"/>
                </a:solidFill>
                <a:latin typeface="Constantia" pitchFamily="18" charset="0"/>
                <a:ea typeface="Calibri" pitchFamily="34" charset="0"/>
                <a:cs typeface="Times New Roman" pitchFamily="18" charset="0"/>
              </a:rPr>
              <a:t>.</a:t>
            </a:r>
            <a:endParaRPr lang="ru-RU" sz="1600"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1" end="1"/>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
                                            <p:txEl>
                                              <p:pRg st="0" end="0"/>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xEl>
                                              <p:pRg st="2" end="2"/>
                                            </p:txEl>
                                          </p:spTgt>
                                        </p:tgtEl>
                                      </p:cBhvr>
                                    </p:animEffect>
                                  </p:childTnLst>
                                </p:cTn>
                              </p:par>
                              <p:par>
                                <p:cTn id="22" presetID="29" presetClass="entr" presetSubtype="0" fill="hold" nodeType="withEffect">
                                  <p:stCondLst>
                                    <p:cond delay="0"/>
                                  </p:stCondLst>
                                  <p:childTnLst>
                                    <p:set>
                                      <p:cBhvr>
                                        <p:cTn id="23" dur="1" fill="hold">
                                          <p:stCondLst>
                                            <p:cond delay="0"/>
                                          </p:stCondLst>
                                        </p:cTn>
                                        <p:tgtEl>
                                          <p:spTgt spid="9">
                                            <p:txEl>
                                              <p:pRg st="0" end="0"/>
                                            </p:txEl>
                                          </p:spTgt>
                                        </p:tgtEl>
                                        <p:attrNameLst>
                                          <p:attrName>style.visibility</p:attrName>
                                        </p:attrNameLst>
                                      </p:cBhvr>
                                      <p:to>
                                        <p:strVal val="visible"/>
                                      </p:to>
                                    </p:set>
                                    <p:anim calcmode="lin" valueType="num">
                                      <p:cBhvr>
                                        <p:cTn id="24"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25"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9">
                                            <p:txEl>
                                              <p:pRg st="0" end="0"/>
                                            </p:txEl>
                                          </p:spTgt>
                                        </p:tgtEl>
                                      </p:cBhvr>
                                    </p:animEffect>
                                  </p:childTnLst>
                                </p:cTn>
                              </p:par>
                              <p:par>
                                <p:cTn id="27" presetID="24"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to="" calcmode="lin" valueType="num">
                                      <p:cBhvr>
                                        <p:cTn id="29" dur="1" fill="hold"/>
                                        <p:tgtEl>
                                          <p:spTgt spid="5"/>
                                        </p:tgtEl>
                                        <p:attrNameLst>
                                          <p:attrName/>
                                        </p:attrNameLst>
                                      </p:cBhvr>
                                    </p:anim>
                                  </p:childTnLst>
                                </p:cTn>
                              </p:par>
                            </p:childTnLst>
                          </p:cTn>
                        </p:par>
                        <p:par>
                          <p:cTn id="30" fill="hold">
                            <p:stCondLst>
                              <p:cond delay="3000"/>
                            </p:stCondLst>
                            <p:childTnLst>
                              <p:par>
                                <p:cTn id="31" presetID="34" presetClass="entr" presetSubtype="0" fill="hold" nodeType="after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 from="(-#ppt_w/2)" to="(#ppt_x)" calcmode="lin" valueType="num">
                                      <p:cBhvr>
                                        <p:cTn id="33" dur="600" fill="hold">
                                          <p:stCondLst>
                                            <p:cond delay="0"/>
                                          </p:stCondLst>
                                        </p:cTn>
                                        <p:tgtEl>
                                          <p:spTgt spid="7">
                                            <p:txEl>
                                              <p:pRg st="0" end="0"/>
                                            </p:txEl>
                                          </p:spTgt>
                                        </p:tgtEl>
                                        <p:attrNameLst>
                                          <p:attrName>ppt_x</p:attrName>
                                        </p:attrNameLst>
                                      </p:cBhvr>
                                    </p:anim>
                                    <p:anim from="0" to="-1.0" calcmode="lin" valueType="num">
                                      <p:cBhvr>
                                        <p:cTn id="34" dur="200" decel="50000" autoRev="1" fill="hold">
                                          <p:stCondLst>
                                            <p:cond delay="600"/>
                                          </p:stCondLst>
                                        </p:cTn>
                                        <p:tgtEl>
                                          <p:spTgt spid="7">
                                            <p:txEl>
                                              <p:pRg st="0" end="0"/>
                                            </p:txEl>
                                          </p:spTgt>
                                        </p:tgtEl>
                                        <p:attrNameLst>
                                          <p:attrName>xshear</p:attrName>
                                        </p:attrNameLst>
                                      </p:cBhvr>
                                    </p:anim>
                                    <p:animScale>
                                      <p:cBhvr>
                                        <p:cTn id="35" dur="200" decel="100000" autoRev="1" fill="hold">
                                          <p:stCondLst>
                                            <p:cond delay="600"/>
                                          </p:stCondLst>
                                        </p:cTn>
                                        <p:tgtEl>
                                          <p:spTgt spid="7">
                                            <p:txEl>
                                              <p:pRg st="0" end="0"/>
                                            </p:txEl>
                                          </p:spTgt>
                                        </p:tgtEl>
                                      </p:cBhvr>
                                      <p:from x="100000" y="100000"/>
                                      <p:to x="80000" y="100000"/>
                                    </p:animScale>
                                    <p:anim by="(#ppt_h/3+#ppt_w*0.1)" calcmode="lin" valueType="num">
                                      <p:cBhvr additive="sum">
                                        <p:cTn id="36" dur="200" decel="100000" autoRev="1" fill="hold">
                                          <p:stCondLst>
                                            <p:cond delay="600"/>
                                          </p:stCondLst>
                                        </p:cTn>
                                        <p:tgtEl>
                                          <p:spTgt spid="7">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Прямоугольник 3"/>
          <p:cNvSpPr/>
          <p:nvPr/>
        </p:nvSpPr>
        <p:spPr>
          <a:xfrm>
            <a:off x="500034" y="142852"/>
            <a:ext cx="2928958" cy="6370975"/>
          </a:xfrm>
          <a:prstGeom prst="rect">
            <a:avLst/>
          </a:prstGeom>
        </p:spPr>
        <p:txBody>
          <a:bodyPr wrap="square">
            <a:spAutoFit/>
          </a:bodyPr>
          <a:lstStyle/>
          <a:p>
            <a:pPr lvl="0" fontAlgn="base">
              <a:spcBef>
                <a:spcPct val="0"/>
              </a:spcBef>
              <a:spcAft>
                <a:spcPct val="0"/>
              </a:spcAft>
            </a:pPr>
            <a:r>
              <a:rPr lang="ru-RU" sz="2000" b="1" dirty="0" smtClean="0">
                <a:solidFill>
                  <a:srgbClr val="0070C0"/>
                </a:solidFill>
                <a:ea typeface="Times New Roman" pitchFamily="18" charset="0"/>
                <a:cs typeface="Times New Roman" pitchFamily="18" charset="0"/>
              </a:rPr>
              <a:t>‘</a:t>
            </a:r>
            <a:r>
              <a:rPr lang="ru-RU" sz="2400" b="1" dirty="0" err="1" smtClean="0">
                <a:solidFill>
                  <a:srgbClr val="0070C0"/>
                </a:solidFill>
                <a:latin typeface="Constantia" pitchFamily="18" charset="0"/>
                <a:ea typeface="Times New Roman" pitchFamily="18" charset="0"/>
                <a:cs typeface="Times New Roman" pitchFamily="18" charset="0"/>
              </a:rPr>
              <a:t>Theatreland</a:t>
            </a:r>
            <a:r>
              <a:rPr lang="ru-RU" sz="2400" b="1" dirty="0" smtClean="0">
                <a:solidFill>
                  <a:srgbClr val="0070C0"/>
                </a:solidFill>
                <a:ea typeface="Times New Roman" pitchFamily="18" charset="0"/>
                <a:cs typeface="Times New Roman" pitchFamily="18" charset="0"/>
              </a:rPr>
              <a: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is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nickname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for</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an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area</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of</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London</a:t>
            </a:r>
            <a:r>
              <a:rPr lang="ru-RU" sz="2400" dirty="0" err="1" smtClean="0">
                <a:solidFill>
                  <a:srgbClr val="0070C0"/>
                </a:solidFill>
                <a:ea typeface="Times New Roman" pitchFamily="18" charset="0"/>
                <a:cs typeface="Times New Roman" pitchFamily="18" charset="0"/>
              </a:rPr>
              <a:t>’</a:t>
            </a:r>
            <a:r>
              <a:rPr lang="ru-RU" sz="2400" dirty="0" err="1" smtClean="0">
                <a:solidFill>
                  <a:srgbClr val="0070C0"/>
                </a:solidFill>
                <a:latin typeface="Constantia" pitchFamily="18" charset="0"/>
                <a:ea typeface="Times New Roman" pitchFamily="18" charset="0"/>
                <a:cs typeface="Times New Roman" pitchFamily="18" charset="0"/>
              </a:rPr>
              <a:t>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West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End</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that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has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a</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dense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concentration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of</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grand</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theatres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a</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district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equal</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of</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New</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York</a:t>
            </a:r>
            <a:r>
              <a:rPr lang="ru-RU" sz="2400" dirty="0" err="1" smtClean="0">
                <a:solidFill>
                  <a:srgbClr val="0070C0"/>
                </a:solidFill>
                <a:ea typeface="Times New Roman" pitchFamily="18" charset="0"/>
                <a:cs typeface="Times New Roman" pitchFamily="18" charset="0"/>
              </a:rPr>
              <a:t>’</a:t>
            </a:r>
            <a:r>
              <a:rPr lang="ru-RU" sz="2400" dirty="0" err="1" smtClean="0">
                <a:solidFill>
                  <a:srgbClr val="0070C0"/>
                </a:solidFill>
                <a:latin typeface="Constantia" pitchFamily="18" charset="0"/>
                <a:ea typeface="Times New Roman" pitchFamily="18" charset="0"/>
                <a:cs typeface="Times New Roman" pitchFamily="18" charset="0"/>
              </a:rPr>
              <a:t>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Broadway</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Every</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year</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more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than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thirteen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million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people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visit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a</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show</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at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one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of</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venues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here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making</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hlinkClick r:id="rId3"/>
              </a:rPr>
              <a:t>West</a:t>
            </a:r>
            <a:r>
              <a:rPr lang="ru-RU" sz="2400" dirty="0" smtClean="0">
                <a:solidFill>
                  <a:srgbClr val="0070C0"/>
                </a:solidFill>
                <a:latin typeface="Constantia" pitchFamily="18" charset="0"/>
                <a:ea typeface="Times New Roman" pitchFamily="18" charset="0"/>
                <a:cs typeface="Times New Roman" pitchFamily="18" charset="0"/>
                <a:hlinkClick r:id="rId3"/>
              </a:rPr>
              <a:t> </a:t>
            </a:r>
            <a:r>
              <a:rPr lang="ru-RU" sz="2400" dirty="0" err="1" smtClean="0">
                <a:solidFill>
                  <a:srgbClr val="0070C0"/>
                </a:solidFill>
                <a:latin typeface="Constantia" pitchFamily="18" charset="0"/>
                <a:ea typeface="Times New Roman" pitchFamily="18" charset="0"/>
                <a:cs typeface="Times New Roman" pitchFamily="18" charset="0"/>
                <a:hlinkClick r:id="rId3"/>
              </a:rPr>
              <a:t>End</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easily</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one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of</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most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popular</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hlinkClick r:id="rId4"/>
              </a:rPr>
              <a:t>London</a:t>
            </a:r>
            <a:r>
              <a:rPr lang="ru-RU" sz="2400" dirty="0" smtClean="0">
                <a:solidFill>
                  <a:srgbClr val="0070C0"/>
                </a:solidFill>
                <a:latin typeface="Constantia" pitchFamily="18" charset="0"/>
                <a:ea typeface="Times New Roman" pitchFamily="18" charset="0"/>
                <a:cs typeface="Times New Roman" pitchFamily="18" charset="0"/>
                <a:hlinkClick r:id="rId4"/>
              </a:rPr>
              <a:t> </a:t>
            </a:r>
            <a:r>
              <a:rPr lang="ru-RU" sz="2400" dirty="0" err="1" smtClean="0">
                <a:solidFill>
                  <a:srgbClr val="0070C0"/>
                </a:solidFill>
                <a:latin typeface="Constantia" pitchFamily="18" charset="0"/>
                <a:ea typeface="Times New Roman" pitchFamily="18" charset="0"/>
                <a:cs typeface="Times New Roman" pitchFamily="18" charset="0"/>
                <a:hlinkClick r:id="rId4"/>
              </a:rPr>
              <a:t>attractions</a:t>
            </a:r>
            <a:r>
              <a:rPr lang="ru-RU" sz="2400" dirty="0" smtClean="0">
                <a:solidFill>
                  <a:srgbClr val="0070C0"/>
                </a:solidFill>
                <a:latin typeface="Constantia" pitchFamily="18" charset="0"/>
                <a:ea typeface="Times New Roman" pitchFamily="18" charset="0"/>
                <a:cs typeface="Times New Roman" pitchFamily="18" charset="0"/>
              </a:rPr>
              <a:t>.</a:t>
            </a:r>
            <a:endParaRPr lang="ru-RU" sz="3200" dirty="0" smtClean="0">
              <a:solidFill>
                <a:srgbClr val="0070C0"/>
              </a:solidFill>
              <a:latin typeface="Arial" pitchFamily="34" charset="0"/>
            </a:endParaRPr>
          </a:p>
        </p:txBody>
      </p:sp>
      <p:pic>
        <p:nvPicPr>
          <p:cNvPr id="8194" name="Picture 2"/>
          <p:cNvPicPr>
            <a:picLocks noChangeAspect="1" noChangeArrowheads="1"/>
          </p:cNvPicPr>
          <p:nvPr/>
        </p:nvPicPr>
        <p:blipFill>
          <a:blip r:embed="rId5"/>
          <a:srcRect/>
          <a:stretch>
            <a:fillRect/>
          </a:stretch>
        </p:blipFill>
        <p:spPr bwMode="auto">
          <a:xfrm>
            <a:off x="4071934" y="500042"/>
            <a:ext cx="4143404" cy="581394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8194"/>
                                        </p:tgtEl>
                                        <p:attrNameLst>
                                          <p:attrName>style.visibility</p:attrName>
                                        </p:attrNameLst>
                                      </p:cBhvr>
                                      <p:to>
                                        <p:strVal val="visible"/>
                                      </p:to>
                                    </p:set>
                                    <p:anim to="" calcmode="lin" valueType="num">
                                      <p:cBhvr>
                                        <p:cTn id="12" dur="1" fill="hold"/>
                                        <p:tgtEl>
                                          <p:spTgt spid="819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Прямоугольник 3"/>
          <p:cNvSpPr/>
          <p:nvPr/>
        </p:nvSpPr>
        <p:spPr>
          <a:xfrm>
            <a:off x="1785918" y="357166"/>
            <a:ext cx="5643586" cy="5940088"/>
          </a:xfrm>
          <a:prstGeom prst="rect">
            <a:avLst/>
          </a:prstGeom>
        </p:spPr>
        <p:txBody>
          <a:bodyPr wrap="square">
            <a:spAutoFit/>
          </a:bodyPr>
          <a:lstStyle/>
          <a:p>
            <a:pPr lvl="0" fontAlgn="base">
              <a:spcBef>
                <a:spcPct val="0"/>
              </a:spcBef>
              <a:spcAft>
                <a:spcPct val="0"/>
              </a:spcAft>
            </a:pPr>
            <a:r>
              <a:rPr lang="ru-RU" sz="2000" b="1" dirty="0" err="1" smtClean="0">
                <a:solidFill>
                  <a:srgbClr val="0070C0"/>
                </a:solidFill>
                <a:latin typeface="Constantia" pitchFamily="18" charset="0"/>
                <a:ea typeface="Calibri" pitchFamily="34" charset="0"/>
                <a:cs typeface="Times New Roman" pitchFamily="18" charset="0"/>
              </a:rPr>
              <a:t>West</a:t>
            </a:r>
            <a:r>
              <a:rPr lang="ru-RU" sz="2000" b="1" dirty="0" smtClean="0">
                <a:solidFill>
                  <a:srgbClr val="0070C0"/>
                </a:solidFill>
                <a:latin typeface="Constantia" pitchFamily="18" charset="0"/>
                <a:ea typeface="Calibri" pitchFamily="34" charset="0"/>
                <a:cs typeface="Times New Roman" pitchFamily="18" charset="0"/>
              </a:rPr>
              <a:t> </a:t>
            </a:r>
            <a:r>
              <a:rPr lang="ru-RU" sz="2000" b="1" dirty="0" err="1" smtClean="0">
                <a:solidFill>
                  <a:srgbClr val="0070C0"/>
                </a:solidFill>
                <a:latin typeface="Constantia" pitchFamily="18" charset="0"/>
                <a:ea typeface="Calibri" pitchFamily="34" charset="0"/>
                <a:cs typeface="Times New Roman" pitchFamily="18" charset="0"/>
              </a:rPr>
              <a:t>End</a:t>
            </a:r>
            <a:r>
              <a:rPr lang="ru-RU" sz="2000" b="1" dirty="0" smtClean="0">
                <a:solidFill>
                  <a:srgbClr val="0070C0"/>
                </a:solidFill>
                <a:latin typeface="Constantia" pitchFamily="18" charset="0"/>
                <a:ea typeface="Calibri" pitchFamily="34" charset="0"/>
                <a:cs typeface="Times New Roman" pitchFamily="18" charset="0"/>
              </a:rPr>
              <a:t> </a:t>
            </a:r>
            <a:r>
              <a:rPr lang="ru-RU" sz="2000" b="1" dirty="0" err="1" smtClean="0">
                <a:solidFill>
                  <a:srgbClr val="0070C0"/>
                </a:solidFill>
                <a:latin typeface="Constantia" pitchFamily="18" charset="0"/>
                <a:ea typeface="Calibri" pitchFamily="34" charset="0"/>
                <a:cs typeface="Times New Roman" pitchFamily="18" charset="0"/>
              </a:rPr>
              <a:t>theatre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common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term</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for</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mainstream</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professional</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3" tooltip="Theatre"/>
              </a:rPr>
              <a:t>theatre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staged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large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theatres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of</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Theatreland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and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near</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4" tooltip="West End of London"/>
              </a:rPr>
              <a:t>West</a:t>
            </a:r>
            <a:r>
              <a:rPr lang="ru-RU" sz="2000" dirty="0" smtClean="0">
                <a:solidFill>
                  <a:srgbClr val="0070C0"/>
                </a:solidFill>
                <a:latin typeface="Constantia" pitchFamily="18" charset="0"/>
                <a:ea typeface="Calibri" pitchFamily="34" charset="0"/>
                <a:cs typeface="Times New Roman" pitchFamily="18" charset="0"/>
                <a:hlinkClick r:id="rId4" tooltip="West End of London"/>
              </a:rPr>
              <a:t> </a:t>
            </a:r>
            <a:r>
              <a:rPr lang="ru-RU" sz="2000" dirty="0" err="1" smtClean="0">
                <a:solidFill>
                  <a:srgbClr val="0070C0"/>
                </a:solidFill>
                <a:latin typeface="Constantia" pitchFamily="18" charset="0"/>
                <a:ea typeface="Calibri" pitchFamily="34" charset="0"/>
                <a:cs typeface="Times New Roman" pitchFamily="18" charset="0"/>
                <a:hlinkClick r:id="rId4" tooltip="West End of London"/>
              </a:rPr>
              <a:t>End</a:t>
            </a:r>
            <a:r>
              <a:rPr lang="ru-RU" sz="2000" dirty="0" smtClean="0">
                <a:solidFill>
                  <a:srgbClr val="0070C0"/>
                </a:solidFill>
                <a:latin typeface="Constantia" pitchFamily="18" charset="0"/>
                <a:ea typeface="Calibri" pitchFamily="34" charset="0"/>
                <a:cs typeface="Times New Roman" pitchFamily="18" charset="0"/>
                <a:hlinkClick r:id="rId4" tooltip="West End of London"/>
              </a:rPr>
              <a:t> </a:t>
            </a:r>
            <a:r>
              <a:rPr lang="ru-RU" sz="2000" dirty="0" err="1" smtClean="0">
                <a:solidFill>
                  <a:srgbClr val="0070C0"/>
                </a:solidFill>
                <a:latin typeface="Constantia" pitchFamily="18" charset="0"/>
                <a:ea typeface="Calibri" pitchFamily="34" charset="0"/>
                <a:cs typeface="Times New Roman" pitchFamily="18" charset="0"/>
                <a:hlinkClick r:id="rId4" tooltip="West End of London"/>
              </a:rPr>
              <a:t>of</a:t>
            </a:r>
            <a:r>
              <a:rPr lang="ru-RU" sz="2000" dirty="0" smtClean="0">
                <a:solidFill>
                  <a:srgbClr val="0070C0"/>
                </a:solidFill>
                <a:latin typeface="Constantia" pitchFamily="18" charset="0"/>
                <a:ea typeface="Calibri" pitchFamily="34" charset="0"/>
                <a:cs typeface="Times New Roman" pitchFamily="18" charset="0"/>
                <a:hlinkClick r:id="rId4" tooltip="West End of London"/>
              </a:rPr>
              <a:t> </a:t>
            </a:r>
            <a:r>
              <a:rPr lang="ru-RU" sz="2000" dirty="0" err="1" smtClean="0">
                <a:solidFill>
                  <a:srgbClr val="0070C0"/>
                </a:solidFill>
                <a:latin typeface="Constantia" pitchFamily="18" charset="0"/>
                <a:ea typeface="Calibri" pitchFamily="34" charset="0"/>
                <a:cs typeface="Times New Roman" pitchFamily="18" charset="0"/>
                <a:hlinkClick r:id="rId4" tooltip="West End of London"/>
              </a:rPr>
              <a:t>London</a:t>
            </a:r>
            <a:r>
              <a:rPr lang="ru-RU" sz="2000" dirty="0" smtClean="0">
                <a:solidFill>
                  <a:srgbClr val="0070C0"/>
                </a:solidFill>
                <a:latin typeface="Constantia" pitchFamily="18" charset="0"/>
                <a:ea typeface="Calibri" pitchFamily="34" charset="0"/>
                <a:cs typeface="Times New Roman" pitchFamily="18" charset="0"/>
              </a:rPr>
              <a:t>.</a:t>
            </a:r>
            <a:r>
              <a:rPr lang="ru-RU" sz="2000" baseline="30000" dirty="0" smtClean="0">
                <a:solidFill>
                  <a:srgbClr val="0070C0"/>
                </a:solidFill>
                <a:latin typeface="Constantia" pitchFamily="18" charset="0"/>
                <a:ea typeface="Calibri" pitchFamily="34" charset="0"/>
                <a:cs typeface="Times New Roman" pitchFamily="18" charset="0"/>
                <a:hlinkClick r:id="rId5"/>
              </a:rPr>
              <a:t>[1]</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Along</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with</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New</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York</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City's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6" tooltip="Broadway theatre"/>
              </a:rPr>
              <a:t>Broadway</a:t>
            </a:r>
            <a:r>
              <a:rPr lang="ru-RU" sz="2000" dirty="0" smtClean="0">
                <a:solidFill>
                  <a:srgbClr val="0070C0"/>
                </a:solidFill>
                <a:latin typeface="Constantia" pitchFamily="18" charset="0"/>
                <a:ea typeface="Calibri" pitchFamily="34" charset="0"/>
                <a:cs typeface="Times New Roman" pitchFamily="18" charset="0"/>
                <a:hlinkClick r:id="rId6" tooltip="Broadway theatre"/>
              </a:rPr>
              <a:t> </a:t>
            </a:r>
            <a:r>
              <a:rPr lang="ru-RU" sz="2000" dirty="0" err="1" smtClean="0">
                <a:solidFill>
                  <a:srgbClr val="0070C0"/>
                </a:solidFill>
                <a:latin typeface="Constantia" pitchFamily="18" charset="0"/>
                <a:ea typeface="Calibri" pitchFamily="34" charset="0"/>
                <a:cs typeface="Times New Roman" pitchFamily="18" charset="0"/>
                <a:hlinkClick r:id="rId6" tooltip="Broadway theatre"/>
              </a:rPr>
              <a:t>theatre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West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End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usually</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considered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to</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represent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highest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level</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of</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commercial</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7" tooltip="English-speaking world"/>
              </a:rPr>
              <a:t>English-speaking</a:t>
            </a:r>
            <a:r>
              <a:rPr lang="ru-RU" sz="2000" dirty="0" smtClean="0">
                <a:solidFill>
                  <a:srgbClr val="0070C0"/>
                </a:solidFill>
                <a:latin typeface="Constantia" pitchFamily="18" charset="0"/>
                <a:ea typeface="Calibri" pitchFamily="34" charset="0"/>
                <a:cs typeface="Times New Roman" pitchFamily="18" charset="0"/>
                <a:hlinkClick r:id="rId7" tooltip="English-speaking world"/>
              </a:rPr>
              <a:t> </a:t>
            </a:r>
            <a:r>
              <a:rPr lang="ru-RU" sz="2000" dirty="0" err="1" smtClean="0">
                <a:solidFill>
                  <a:srgbClr val="0070C0"/>
                </a:solidFill>
                <a:latin typeface="Constantia" pitchFamily="18" charset="0"/>
                <a:ea typeface="Calibri" pitchFamily="34" charset="0"/>
                <a:cs typeface="Times New Roman" pitchFamily="18" charset="0"/>
                <a:hlinkClick r:id="rId7" tooltip="English-speaking world"/>
              </a:rPr>
              <a:t>world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Seeing</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West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End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show</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common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tourist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activity</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London</a:t>
            </a:r>
            <a:r>
              <a:rPr lang="ru-RU" sz="2000" dirty="0" smtClean="0">
                <a:solidFill>
                  <a:srgbClr val="0070C0"/>
                </a:solidFill>
                <a:latin typeface="Constantia" pitchFamily="18" charset="0"/>
                <a:ea typeface="Calibri" pitchFamily="34" charset="0"/>
                <a:cs typeface="Times New Roman" pitchFamily="18" charset="0"/>
              </a:rPr>
              <a:t>.</a:t>
            </a:r>
            <a:endParaRPr lang="ru-RU" sz="2000" dirty="0" smtClean="0">
              <a:solidFill>
                <a:srgbClr val="0070C0"/>
              </a:solidFill>
              <a:latin typeface="Arial" pitchFamily="34" charset="0"/>
            </a:endParaRPr>
          </a:p>
          <a:p>
            <a:pPr lvl="0" eaLnBrk="0" fontAlgn="base" hangingPunct="0">
              <a:spcBef>
                <a:spcPct val="0"/>
              </a:spcBef>
              <a:spcAft>
                <a:spcPct val="0"/>
              </a:spcAft>
            </a:pPr>
            <a:r>
              <a:rPr lang="ru-RU" sz="2000" dirty="0" err="1" smtClean="0">
                <a:solidFill>
                  <a:srgbClr val="0070C0"/>
                </a:solidFill>
                <a:latin typeface="Constantia" pitchFamily="18" charset="0"/>
                <a:ea typeface="Times New Roman" pitchFamily="18" charset="0"/>
                <a:cs typeface="Times New Roman" pitchFamily="18" charset="0"/>
              </a:rPr>
              <a:t>The</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works</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staged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are</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predominantly</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musicals</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hlinkClick r:id="rId8" tooltip="Western canon"/>
              </a:rPr>
              <a:t>classic</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and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modern</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hlinkClick r:id="rId9" tooltip="Straight play"/>
              </a:rPr>
              <a:t>straight</a:t>
            </a:r>
            <a:r>
              <a:rPr lang="ru-RU" sz="2000" dirty="0" smtClean="0">
                <a:solidFill>
                  <a:srgbClr val="0070C0"/>
                </a:solidFill>
                <a:latin typeface="Constantia" pitchFamily="18" charset="0"/>
                <a:ea typeface="Times New Roman" pitchFamily="18" charset="0"/>
                <a:cs typeface="Times New Roman" pitchFamily="18" charset="0"/>
                <a:hlinkClick r:id="rId9" tooltip="Straight play"/>
              </a:rPr>
              <a:t> </a:t>
            </a:r>
            <a:r>
              <a:rPr lang="ru-RU" sz="2000" dirty="0" err="1" smtClean="0">
                <a:solidFill>
                  <a:srgbClr val="0070C0"/>
                </a:solidFill>
                <a:latin typeface="Constantia" pitchFamily="18" charset="0"/>
                <a:ea typeface="Times New Roman" pitchFamily="18" charset="0"/>
                <a:cs typeface="Times New Roman" pitchFamily="18" charset="0"/>
                <a:hlinkClick r:id="rId9" tooltip="Straight play"/>
              </a:rPr>
              <a:t>plays</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and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comedy</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performances</a:t>
            </a:r>
            <a:r>
              <a:rPr lang="ru-RU" sz="2000" dirty="0" smtClean="0">
                <a:solidFill>
                  <a:srgbClr val="0070C0"/>
                </a:solidFill>
                <a:latin typeface="Constantia" pitchFamily="18" charset="0"/>
                <a:ea typeface="Times New Roman" pitchFamily="18" charset="0"/>
                <a:cs typeface="Times New Roman" pitchFamily="18" charset="0"/>
              </a:rPr>
              <a:t>.</a:t>
            </a:r>
            <a:endParaRPr lang="ru-RU" sz="2000" dirty="0" smtClean="0">
              <a:solidFill>
                <a:srgbClr val="0070C0"/>
              </a:solidFill>
              <a:latin typeface="Arial" pitchFamily="34" charset="0"/>
            </a:endParaRPr>
          </a:p>
          <a:p>
            <a:pPr lvl="0" eaLnBrk="0" fontAlgn="base" hangingPunct="0">
              <a:spcBef>
                <a:spcPct val="0"/>
              </a:spcBef>
              <a:spcAft>
                <a:spcPct val="0"/>
              </a:spcAft>
            </a:pPr>
            <a:r>
              <a:rPr lang="ru-RU" sz="2000" dirty="0" err="1" smtClean="0">
                <a:solidFill>
                  <a:srgbClr val="0070C0"/>
                </a:solidFill>
                <a:latin typeface="Constantia" pitchFamily="18" charset="0"/>
                <a:ea typeface="Times New Roman" pitchFamily="18" charset="0"/>
                <a:cs typeface="Times New Roman" pitchFamily="18" charset="0"/>
              </a:rPr>
              <a:t>Many</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theatres</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in</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the</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West</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End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are</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of</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late</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hlinkClick r:id="rId10" tooltip="Victorian era"/>
              </a:rPr>
              <a:t>Victorian</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or</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hlinkClick r:id="rId11" tooltip="Edwardian era"/>
              </a:rPr>
              <a:t>Edwardian</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construction</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and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are</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privately</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owned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The</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majority</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of</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them</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have</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great</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character</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and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the</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largest</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and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best</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maintained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feature</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grand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neo-classical</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Romanesque</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or</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Victorian</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fa</a:t>
            </a:r>
            <a:r>
              <a:rPr lang="ru-RU" sz="2000" dirty="0" err="1" smtClean="0">
                <a:solidFill>
                  <a:srgbClr val="0070C0"/>
                </a:solidFill>
                <a:ea typeface="Times New Roman" pitchFamily="18" charset="0"/>
                <a:cs typeface="Times New Roman" pitchFamily="18" charset="0"/>
              </a:rPr>
              <a:t>ç</a:t>
            </a:r>
            <a:r>
              <a:rPr lang="ru-RU" sz="2000" dirty="0" err="1" smtClean="0">
                <a:solidFill>
                  <a:srgbClr val="0070C0"/>
                </a:solidFill>
                <a:latin typeface="Constantia" pitchFamily="18" charset="0"/>
                <a:ea typeface="Times New Roman" pitchFamily="18" charset="0"/>
                <a:cs typeface="Times New Roman" pitchFamily="18" charset="0"/>
              </a:rPr>
              <a:t>ades</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and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luxurious</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detailed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interior</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design</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and</a:t>
            </a:r>
            <a:r>
              <a:rPr lang="ru-RU" sz="2000" dirty="0" smtClean="0">
                <a:solidFill>
                  <a:srgbClr val="0070C0"/>
                </a:solidFill>
                <a:latin typeface="Constantia" pitchFamily="18" charset="0"/>
                <a:ea typeface="Times New Roman" pitchFamily="18" charset="0"/>
                <a:cs typeface="Times New Roman" pitchFamily="18" charset="0"/>
              </a:rPr>
              <a:t> </a:t>
            </a:r>
            <a:r>
              <a:rPr lang="ru-RU" sz="2000" dirty="0" err="1" smtClean="0">
                <a:solidFill>
                  <a:srgbClr val="0070C0"/>
                </a:solidFill>
                <a:latin typeface="Constantia" pitchFamily="18" charset="0"/>
                <a:ea typeface="Times New Roman" pitchFamily="18" charset="0"/>
                <a:cs typeface="Times New Roman" pitchFamily="18" charset="0"/>
              </a:rPr>
              <a:t>decoration</a:t>
            </a:r>
            <a:r>
              <a:rPr lang="ru-RU" sz="2000" dirty="0" smtClean="0">
                <a:solidFill>
                  <a:srgbClr val="0070C0"/>
                </a:solidFill>
                <a:latin typeface="Constantia" pitchFamily="18" charset="0"/>
                <a:ea typeface="Times New Roman" pitchFamily="18" charset="0"/>
                <a:cs typeface="Times New Roman" pitchFamily="18" charset="0"/>
              </a:rPr>
              <a:t>.</a:t>
            </a:r>
            <a:endParaRPr lang="ru-RU" sz="2000"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
                                            <p:txEl>
                                              <p:pRg st="1" end="1"/>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Прямоугольник 3"/>
          <p:cNvSpPr/>
          <p:nvPr/>
        </p:nvSpPr>
        <p:spPr>
          <a:xfrm>
            <a:off x="571472" y="1142984"/>
            <a:ext cx="5143520" cy="2246769"/>
          </a:xfrm>
          <a:prstGeom prst="rect">
            <a:avLst/>
          </a:prstGeom>
        </p:spPr>
        <p:txBody>
          <a:bodyPr wrap="square">
            <a:spAutoFit/>
          </a:bodyPr>
          <a:lstStyle/>
          <a:p>
            <a:pPr lvl="0" fontAlgn="base">
              <a:spcBef>
                <a:spcPct val="0"/>
              </a:spcBef>
              <a:spcAft>
                <a:spcPct val="0"/>
              </a:spcAft>
            </a:pPr>
            <a:r>
              <a:rPr lang="ru-RU" sz="2000" dirty="0" err="1" smtClean="0">
                <a:solidFill>
                  <a:srgbClr val="0070C0"/>
                </a:solidFill>
                <a:latin typeface="Constantia" pitchFamily="18" charset="0"/>
                <a:ea typeface="Calibri" pitchFamily="34" charset="0"/>
                <a:cs typeface="Times New Roman" pitchFamily="18" charset="0"/>
              </a:rPr>
              <a:t>It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has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truly</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beautiful</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architecture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opened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Royal</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English</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Opera</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House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January</a:t>
            </a:r>
            <a:r>
              <a:rPr lang="ru-RU" sz="2000" dirty="0" smtClean="0">
                <a:solidFill>
                  <a:srgbClr val="0070C0"/>
                </a:solidFill>
                <a:latin typeface="Constantia" pitchFamily="18" charset="0"/>
                <a:ea typeface="Calibri" pitchFamily="34" charset="0"/>
                <a:cs typeface="Times New Roman" pitchFamily="18" charset="0"/>
              </a:rPr>
              <a:t> 1891. </a:t>
            </a:r>
            <a:r>
              <a:rPr lang="ru-RU" sz="2000" dirty="0" err="1" smtClean="0">
                <a:solidFill>
                  <a:srgbClr val="0070C0"/>
                </a:solidFill>
                <a:latin typeface="Constantia" pitchFamily="18" charset="0"/>
                <a:ea typeface="Calibri" pitchFamily="34" charset="0"/>
                <a:cs typeface="Times New Roman" pitchFamily="18" charset="0"/>
              </a:rPr>
              <a:t>It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was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converted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into</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grand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3" tooltip="Music hall"/>
              </a:rPr>
              <a:t>music</a:t>
            </a:r>
            <a:r>
              <a:rPr lang="ru-RU" sz="2000" dirty="0" smtClean="0">
                <a:solidFill>
                  <a:srgbClr val="0070C0"/>
                </a:solidFill>
                <a:latin typeface="Constantia" pitchFamily="18" charset="0"/>
                <a:ea typeface="Calibri" pitchFamily="34" charset="0"/>
                <a:cs typeface="Times New Roman" pitchFamily="18" charset="0"/>
                <a:hlinkClick r:id="rId3" tooltip="Music hall"/>
              </a:rPr>
              <a:t> </a:t>
            </a:r>
            <a:r>
              <a:rPr lang="ru-RU" sz="2000" dirty="0" err="1" smtClean="0">
                <a:solidFill>
                  <a:srgbClr val="0070C0"/>
                </a:solidFill>
                <a:latin typeface="Constantia" pitchFamily="18" charset="0"/>
                <a:ea typeface="Calibri" pitchFamily="34" charset="0"/>
                <a:cs typeface="Times New Roman" pitchFamily="18" charset="0"/>
                <a:hlinkClick r:id="rId3" tooltip="Music hall"/>
              </a:rPr>
              <a:t>hall</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and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renamed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Palace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of</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Varieties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name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of</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was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finally</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changed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to</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Palace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in</a:t>
            </a:r>
            <a:r>
              <a:rPr lang="ru-RU" sz="2000" dirty="0" smtClean="0">
                <a:solidFill>
                  <a:srgbClr val="0070C0"/>
                </a:solidFill>
                <a:latin typeface="Constantia" pitchFamily="18" charset="0"/>
                <a:ea typeface="Calibri" pitchFamily="34" charset="0"/>
                <a:cs typeface="Times New Roman" pitchFamily="18" charset="0"/>
              </a:rPr>
              <a:t> 1911.</a:t>
            </a:r>
            <a:endParaRPr lang="ru-RU" sz="3200" dirty="0" smtClean="0">
              <a:solidFill>
                <a:srgbClr val="0070C0"/>
              </a:solidFill>
              <a:latin typeface="Arial" pitchFamily="34" charset="0"/>
            </a:endParaRPr>
          </a:p>
        </p:txBody>
      </p:sp>
      <p:sp>
        <p:nvSpPr>
          <p:cNvPr id="5" name="Прямоугольник 4"/>
          <p:cNvSpPr/>
          <p:nvPr/>
        </p:nvSpPr>
        <p:spPr>
          <a:xfrm>
            <a:off x="1000100" y="0"/>
            <a:ext cx="7160486"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5400" b="1" dirty="0" err="1" smtClean="0">
                <a:solidFill>
                  <a:srgbClr val="0070C0"/>
                </a:solidFill>
              </a:rPr>
              <a:t>London's</a:t>
            </a:r>
            <a:r>
              <a:rPr lang="ru-RU" sz="5400" b="1" dirty="0" smtClean="0">
                <a:solidFill>
                  <a:srgbClr val="0070C0"/>
                </a:solidFill>
              </a:rPr>
              <a:t> </a:t>
            </a:r>
            <a:r>
              <a:rPr lang="ru-RU" sz="5400" b="1" dirty="0" err="1" smtClean="0">
                <a:solidFill>
                  <a:srgbClr val="0070C0"/>
                </a:solidFill>
                <a:hlinkClick r:id="rId4" tooltip="Palace Theatre, London"/>
              </a:rPr>
              <a:t>Palace</a:t>
            </a:r>
            <a:r>
              <a:rPr lang="ru-RU" sz="5400" b="1" dirty="0" smtClean="0">
                <a:solidFill>
                  <a:srgbClr val="0070C0"/>
                </a:solidFill>
                <a:hlinkClick r:id="rId4" tooltip="Palace Theatre, London"/>
              </a:rPr>
              <a:t> </a:t>
            </a:r>
            <a:r>
              <a:rPr lang="ru-RU" sz="5400" b="1" dirty="0" err="1" smtClean="0">
                <a:solidFill>
                  <a:srgbClr val="0070C0"/>
                </a:solidFill>
                <a:hlinkClick r:id="rId4" tooltip="Palace Theatre, London"/>
              </a:rPr>
              <a:t>Theatre</a:t>
            </a:r>
            <a:endParaRPr lang="ru-RU" sz="5400" dirty="0">
              <a:solidFill>
                <a:srgbClr val="0070C0"/>
              </a:solidFill>
            </a:endParaRPr>
          </a:p>
        </p:txBody>
      </p:sp>
      <p:pic>
        <p:nvPicPr>
          <p:cNvPr id="6" name="Рисунок 5" descr="C:\Users\Anna\Documents\fot\MSU PROGRAME\Britain\1280px-Palace_Theatre_-_London.jpg"/>
          <p:cNvPicPr/>
          <p:nvPr/>
        </p:nvPicPr>
        <p:blipFill>
          <a:blip r:embed="rId5"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357554" y="3143248"/>
            <a:ext cx="4714908" cy="328614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p:cTn id="11"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2"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
                                            <p:txEl>
                                              <p:pRg st="0" end="0"/>
                                            </p:txEl>
                                          </p:spTgt>
                                        </p:tgtEl>
                                      </p:cBhvr>
                                    </p:animEffect>
                                  </p:childTnLst>
                                </p:cTn>
                              </p:par>
                              <p:par>
                                <p:cTn id="14" presetID="24"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2285984" y="0"/>
            <a:ext cx="4399794"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ru-RU" sz="5400" b="1" dirty="0" err="1" smtClean="0">
                <a:solidFill>
                  <a:srgbClr val="0070C0"/>
                </a:solidFill>
              </a:rPr>
              <a:t>Savoy</a:t>
            </a:r>
            <a:r>
              <a:rPr lang="ru-RU" sz="5400" b="1" dirty="0" smtClean="0">
                <a:solidFill>
                  <a:srgbClr val="0070C0"/>
                </a:solidFill>
              </a:rPr>
              <a:t> </a:t>
            </a:r>
            <a:r>
              <a:rPr lang="ru-RU" sz="5400" b="1" dirty="0" err="1" smtClean="0">
                <a:solidFill>
                  <a:srgbClr val="0070C0"/>
                </a:solidFill>
              </a:rPr>
              <a:t>Theatre</a:t>
            </a:r>
            <a:r>
              <a:rPr lang="ru-RU" sz="5400" b="1" dirty="0" smtClean="0">
                <a:solidFill>
                  <a:srgbClr val="0070C0"/>
                </a:solidFill>
              </a:rPr>
              <a:t> </a:t>
            </a:r>
            <a:endParaRPr lang="ru-RU" sz="5400" dirty="0">
              <a:solidFill>
                <a:srgbClr val="0070C0"/>
              </a:solidFill>
            </a:endParaRPr>
          </a:p>
        </p:txBody>
      </p:sp>
      <p:sp>
        <p:nvSpPr>
          <p:cNvPr id="5" name="Прямоугольник 4"/>
          <p:cNvSpPr/>
          <p:nvPr/>
        </p:nvSpPr>
        <p:spPr>
          <a:xfrm>
            <a:off x="500034" y="1000108"/>
            <a:ext cx="4572000" cy="2246769"/>
          </a:xfrm>
          <a:prstGeom prst="rect">
            <a:avLst/>
          </a:prstGeom>
        </p:spPr>
        <p:txBody>
          <a:bodyPr>
            <a:spAutoFit/>
          </a:bodyPr>
          <a:lstStyle/>
          <a:p>
            <a:pPr lvl="0" fontAlgn="base">
              <a:spcBef>
                <a:spcPct val="0"/>
              </a:spcBef>
              <a:spcAft>
                <a:spcPct val="0"/>
              </a:spcAft>
            </a:pP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opened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on</a:t>
            </a:r>
            <a:r>
              <a:rPr lang="ru-RU" sz="2000" dirty="0" smtClean="0">
                <a:solidFill>
                  <a:srgbClr val="0070C0"/>
                </a:solidFill>
                <a:latin typeface="Constantia" pitchFamily="18" charset="0"/>
                <a:ea typeface="Calibri" pitchFamily="34" charset="0"/>
                <a:cs typeface="Times New Roman" pitchFamily="18" charset="0"/>
              </a:rPr>
              <a:t> 10 </a:t>
            </a:r>
            <a:r>
              <a:rPr lang="ru-RU" sz="2000" dirty="0" err="1" smtClean="0">
                <a:solidFill>
                  <a:srgbClr val="0070C0"/>
                </a:solidFill>
                <a:latin typeface="Constantia" pitchFamily="18" charset="0"/>
                <a:ea typeface="Calibri" pitchFamily="34" charset="0"/>
                <a:cs typeface="Times New Roman" pitchFamily="18" charset="0"/>
              </a:rPr>
              <a:t>October</a:t>
            </a:r>
            <a:r>
              <a:rPr lang="ru-RU" sz="2000" dirty="0" smtClean="0">
                <a:solidFill>
                  <a:srgbClr val="0070C0"/>
                </a:solidFill>
                <a:latin typeface="Constantia" pitchFamily="18" charset="0"/>
                <a:ea typeface="Calibri" pitchFamily="34" charset="0"/>
                <a:cs typeface="Times New Roman" pitchFamily="18" charset="0"/>
              </a:rPr>
              <a:t> 1881 </a:t>
            </a:r>
            <a:r>
              <a:rPr lang="ru-RU" sz="2000" dirty="0" err="1" smtClean="0">
                <a:solidFill>
                  <a:srgbClr val="0070C0"/>
                </a:solidFill>
                <a:latin typeface="Constantia" pitchFamily="18" charset="0"/>
                <a:ea typeface="Calibri" pitchFamily="34" charset="0"/>
                <a:cs typeface="Times New Roman" pitchFamily="18" charset="0"/>
              </a:rPr>
              <a:t>and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was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built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by</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3" tooltip="Richard D'Oyly Carte"/>
              </a:rPr>
              <a:t>Richard</a:t>
            </a:r>
            <a:r>
              <a:rPr lang="ru-RU" sz="2000" dirty="0" smtClean="0">
                <a:solidFill>
                  <a:srgbClr val="0070C0"/>
                </a:solidFill>
                <a:latin typeface="Constantia" pitchFamily="18" charset="0"/>
                <a:ea typeface="Calibri" pitchFamily="34" charset="0"/>
                <a:cs typeface="Times New Roman" pitchFamily="18" charset="0"/>
                <a:hlinkClick r:id="rId3" tooltip="Richard D'Oyly Carte"/>
              </a:rPr>
              <a:t> </a:t>
            </a:r>
            <a:r>
              <a:rPr lang="ru-RU" sz="2000" dirty="0" err="1" smtClean="0">
                <a:solidFill>
                  <a:srgbClr val="0070C0"/>
                </a:solidFill>
                <a:latin typeface="Constantia" pitchFamily="18" charset="0"/>
                <a:ea typeface="Calibri" pitchFamily="34" charset="0"/>
                <a:cs typeface="Times New Roman" pitchFamily="18" charset="0"/>
                <a:hlinkClick r:id="rId3" tooltip="Richard D'Oyly Carte"/>
              </a:rPr>
              <a:t>D'Oyly</a:t>
            </a:r>
            <a:r>
              <a:rPr lang="ru-RU" sz="2000" dirty="0" smtClean="0">
                <a:solidFill>
                  <a:srgbClr val="0070C0"/>
                </a:solidFill>
                <a:latin typeface="Constantia" pitchFamily="18" charset="0"/>
                <a:ea typeface="Calibri" pitchFamily="34" charset="0"/>
                <a:cs typeface="Times New Roman" pitchFamily="18" charset="0"/>
                <a:hlinkClick r:id="rId3" tooltip="Richard D'Oyly Carte"/>
              </a:rPr>
              <a:t> </a:t>
            </a:r>
            <a:r>
              <a:rPr lang="ru-RU" sz="2000" dirty="0" err="1" smtClean="0">
                <a:solidFill>
                  <a:srgbClr val="0070C0"/>
                </a:solidFill>
                <a:latin typeface="Constantia" pitchFamily="18" charset="0"/>
                <a:ea typeface="Calibri" pitchFamily="34" charset="0"/>
                <a:cs typeface="Times New Roman" pitchFamily="18" charset="0"/>
                <a:hlinkClick r:id="rId3" tooltip="Richard D'Oyly Carte"/>
              </a:rPr>
              <a:t>Carte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site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of</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old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4" tooltip="Savoy Palace"/>
              </a:rPr>
              <a:t>Savoy</a:t>
            </a:r>
            <a:r>
              <a:rPr lang="ru-RU" sz="2000" dirty="0" smtClean="0">
                <a:solidFill>
                  <a:srgbClr val="0070C0"/>
                </a:solidFill>
                <a:latin typeface="Constantia" pitchFamily="18" charset="0"/>
                <a:ea typeface="Calibri" pitchFamily="34" charset="0"/>
                <a:cs typeface="Times New Roman" pitchFamily="18" charset="0"/>
                <a:hlinkClick r:id="rId4" tooltip="Savoy Palace"/>
              </a:rPr>
              <a:t> </a:t>
            </a:r>
            <a:r>
              <a:rPr lang="ru-RU" sz="2000" dirty="0" err="1" smtClean="0">
                <a:solidFill>
                  <a:srgbClr val="0070C0"/>
                </a:solidFill>
                <a:latin typeface="Constantia" pitchFamily="18" charset="0"/>
                <a:ea typeface="Calibri" pitchFamily="34" charset="0"/>
                <a:cs typeface="Times New Roman" pitchFamily="18" charset="0"/>
                <a:hlinkClick r:id="rId4" tooltip="Savoy Palace"/>
              </a:rPr>
              <a:t>Palace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showcase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for</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popular</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series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of</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5" tooltip="Comic opera"/>
              </a:rPr>
              <a:t>comic</a:t>
            </a:r>
            <a:r>
              <a:rPr lang="ru-RU" sz="2000" dirty="0" smtClean="0">
                <a:solidFill>
                  <a:srgbClr val="0070C0"/>
                </a:solidFill>
                <a:latin typeface="Constantia" pitchFamily="18" charset="0"/>
                <a:ea typeface="Calibri" pitchFamily="34" charset="0"/>
                <a:cs typeface="Times New Roman" pitchFamily="18" charset="0"/>
                <a:hlinkClick r:id="rId5" tooltip="Comic opera"/>
              </a:rPr>
              <a:t> </a:t>
            </a:r>
            <a:r>
              <a:rPr lang="ru-RU" sz="2000" dirty="0" err="1" smtClean="0">
                <a:solidFill>
                  <a:srgbClr val="0070C0"/>
                </a:solidFill>
                <a:latin typeface="Constantia" pitchFamily="18" charset="0"/>
                <a:ea typeface="Calibri" pitchFamily="34" charset="0"/>
                <a:cs typeface="Times New Roman" pitchFamily="18" charset="0"/>
                <a:hlinkClick r:id="rId5" tooltip="Comic opera"/>
              </a:rPr>
              <a:t>operas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of</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6" tooltip="Gilbert and Sullivan"/>
              </a:rPr>
              <a:t>Gilbert</a:t>
            </a:r>
            <a:r>
              <a:rPr lang="ru-RU" sz="2000" dirty="0" smtClean="0">
                <a:solidFill>
                  <a:srgbClr val="0070C0"/>
                </a:solidFill>
                <a:latin typeface="Constantia" pitchFamily="18" charset="0"/>
                <a:ea typeface="Calibri" pitchFamily="34" charset="0"/>
                <a:cs typeface="Times New Roman" pitchFamily="18" charset="0"/>
                <a:hlinkClick r:id="rId6" tooltip="Gilbert and Sullivan"/>
              </a:rPr>
              <a:t> </a:t>
            </a:r>
            <a:r>
              <a:rPr lang="ru-RU" sz="2000" dirty="0" err="1" smtClean="0">
                <a:solidFill>
                  <a:srgbClr val="0070C0"/>
                </a:solidFill>
                <a:latin typeface="Constantia" pitchFamily="18" charset="0"/>
                <a:ea typeface="Calibri" pitchFamily="34" charset="0"/>
                <a:cs typeface="Times New Roman" pitchFamily="18" charset="0"/>
                <a:hlinkClick r:id="rId6" tooltip="Gilbert and Sullivan"/>
              </a:rPr>
              <a:t>and</a:t>
            </a:r>
            <a:r>
              <a:rPr lang="ru-RU" sz="2000" dirty="0" smtClean="0">
                <a:solidFill>
                  <a:srgbClr val="0070C0"/>
                </a:solidFill>
                <a:latin typeface="Constantia" pitchFamily="18" charset="0"/>
                <a:ea typeface="Calibri" pitchFamily="34" charset="0"/>
                <a:cs typeface="Times New Roman" pitchFamily="18" charset="0"/>
                <a:hlinkClick r:id="rId6" tooltip="Gilbert and Sullivan"/>
              </a:rPr>
              <a:t> </a:t>
            </a:r>
            <a:r>
              <a:rPr lang="ru-RU" sz="2000" dirty="0" err="1" smtClean="0">
                <a:solidFill>
                  <a:srgbClr val="0070C0"/>
                </a:solidFill>
                <a:latin typeface="Constantia" pitchFamily="18" charset="0"/>
                <a:ea typeface="Calibri" pitchFamily="34" charset="0"/>
                <a:cs typeface="Times New Roman" pitchFamily="18" charset="0"/>
                <a:hlinkClick r:id="rId6" tooltip="Gilbert and Sullivan"/>
              </a:rPr>
              <a:t>Sullivan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which</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became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known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7" tooltip="Savoy opera"/>
              </a:rPr>
              <a:t>Savoy</a:t>
            </a:r>
            <a:r>
              <a:rPr lang="ru-RU" sz="2000" dirty="0" smtClean="0">
                <a:solidFill>
                  <a:srgbClr val="0070C0"/>
                </a:solidFill>
                <a:latin typeface="Constantia" pitchFamily="18" charset="0"/>
                <a:ea typeface="Calibri" pitchFamily="34" charset="0"/>
                <a:cs typeface="Times New Roman" pitchFamily="18" charset="0"/>
                <a:hlinkClick r:id="rId7" tooltip="Savoy opera"/>
              </a:rPr>
              <a:t> </a:t>
            </a:r>
            <a:r>
              <a:rPr lang="ru-RU" sz="2000" dirty="0" err="1" smtClean="0">
                <a:solidFill>
                  <a:srgbClr val="0070C0"/>
                </a:solidFill>
                <a:latin typeface="Constantia" pitchFamily="18" charset="0"/>
                <a:ea typeface="Calibri" pitchFamily="34" charset="0"/>
                <a:cs typeface="Times New Roman" pitchFamily="18" charset="0"/>
                <a:hlinkClick r:id="rId7" tooltip="Savoy opera"/>
              </a:rPr>
              <a:t>operas</a:t>
            </a:r>
            <a:r>
              <a:rPr lang="ru-RU" sz="2000" dirty="0" err="1" smtClean="0">
                <a:solidFill>
                  <a:srgbClr val="0070C0"/>
                </a:solidFill>
                <a:latin typeface="Constantia" pitchFamily="18" charset="0"/>
                <a:ea typeface="Calibri" pitchFamily="34" charset="0"/>
                <a:cs typeface="Times New Roman" pitchFamily="18" charset="0"/>
              </a:rPr>
              <a:t>as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result</a:t>
            </a:r>
            <a:r>
              <a:rPr lang="ru-RU" sz="2000" dirty="0" smtClean="0">
                <a:solidFill>
                  <a:srgbClr val="0070C0"/>
                </a:solidFill>
                <a:latin typeface="Constantia" pitchFamily="18" charset="0"/>
                <a:ea typeface="Calibri" pitchFamily="34" charset="0"/>
                <a:cs typeface="Times New Roman" pitchFamily="18" charset="0"/>
              </a:rPr>
              <a:t>.</a:t>
            </a:r>
            <a:endParaRPr lang="ru-RU" sz="3200" dirty="0" smtClean="0">
              <a:solidFill>
                <a:srgbClr val="0070C0"/>
              </a:solidFill>
              <a:latin typeface="Arial" pitchFamily="34" charset="0"/>
            </a:endParaRPr>
          </a:p>
        </p:txBody>
      </p:sp>
      <p:pic>
        <p:nvPicPr>
          <p:cNvPr id="6" name="Рисунок 5" descr="C:\Users\Anna\Documents\fot\MSU PROGRAME\Britain\savoy_theatre_covent_garden.jpg"/>
          <p:cNvPicPr/>
          <p:nvPr/>
        </p:nvPicPr>
        <p:blipFill>
          <a:blip r:embed="rId8">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2285984" y="3071810"/>
            <a:ext cx="5500726" cy="363481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p:cTn id="11"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12"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5">
                                            <p:txEl>
                                              <p:pRg st="0" end="0"/>
                                            </p:txEl>
                                          </p:spTgt>
                                        </p:tgtEl>
                                      </p:cBhvr>
                                    </p:animEffect>
                                  </p:childTnLst>
                                </p:cTn>
                              </p:par>
                              <p:par>
                                <p:cTn id="14" presetID="24"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to="" calcmode="lin" valueType="num">
                                      <p:cBhvr>
                                        <p:cTn id="16"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500034" y="0"/>
            <a:ext cx="7976094"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5400" b="1" dirty="0" smtClean="0">
                <a:solidFill>
                  <a:srgbClr val="0070C0"/>
                </a:solidFill>
              </a:rPr>
              <a:t>The Royal National Theatre</a:t>
            </a:r>
            <a:endParaRPr lang="ru-RU" sz="5400" dirty="0">
              <a:solidFill>
                <a:srgbClr val="0070C0"/>
              </a:solidFill>
            </a:endParaRPr>
          </a:p>
        </p:txBody>
      </p:sp>
      <p:pic>
        <p:nvPicPr>
          <p:cNvPr id="6" name="Рисунок 5" descr="Королевский Национальный театр в Лондоне"/>
          <p:cNvPicPr/>
          <p:nvPr/>
        </p:nvPicPr>
        <p:blipFill>
          <a:blip r:embed="rId3">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571472" y="1214422"/>
            <a:ext cx="8001056" cy="521497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24"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to="" calcmode="lin" valueType="num">
                                      <p:cBhvr>
                                        <p:cTn id="10"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285720" y="500042"/>
            <a:ext cx="8643966" cy="5940088"/>
          </a:xfrm>
          <a:prstGeom prst="rect">
            <a:avLst/>
          </a:prstGeom>
        </p:spPr>
        <p:txBody>
          <a:bodyPr wrap="square">
            <a:spAutoFit/>
          </a:bodyPr>
          <a:lstStyle/>
          <a:p>
            <a:pPr lvl="0" fontAlgn="base">
              <a:spcBef>
                <a:spcPct val="0"/>
              </a:spcBef>
              <a:spcAft>
                <a:spcPct val="0"/>
              </a:spcAft>
            </a:pPr>
            <a:r>
              <a:rPr lang="en-US" sz="2000" dirty="0" smtClean="0">
                <a:solidFill>
                  <a:srgbClr val="0070C0"/>
                </a:solidFill>
                <a:latin typeface="Constantia" pitchFamily="18" charset="0"/>
                <a:ea typeface="Calibri" pitchFamily="34" charset="0"/>
                <a:cs typeface="Times New Roman" pitchFamily="18" charset="0"/>
              </a:rPr>
              <a:t>The Royal National Theatre is commonly known as National Theatre and is one of the top sites of London. Being the national theatre, it is not only the biggest theatre of London, but of the whole Britain. The company hosts plays on site and also travels around and arranges for many plays in all of London. The fifty years of production of National Theatre includes numerous internationally renowned dramatic displays. Along with plays, many musical shows and different exhibitions are on the credit of this theatre. Its current building was designed by Sir Denys </a:t>
            </a:r>
            <a:r>
              <a:rPr lang="en-US" sz="2000" dirty="0" err="1" smtClean="0">
                <a:solidFill>
                  <a:srgbClr val="0070C0"/>
                </a:solidFill>
                <a:latin typeface="Constantia" pitchFamily="18" charset="0"/>
                <a:ea typeface="Calibri" pitchFamily="34" charset="0"/>
                <a:cs typeface="Times New Roman" pitchFamily="18" charset="0"/>
              </a:rPr>
              <a:t>Lasdun</a:t>
            </a:r>
            <a:r>
              <a:rPr lang="en-US" sz="2000" dirty="0" smtClean="0">
                <a:solidFill>
                  <a:srgbClr val="0070C0"/>
                </a:solidFill>
                <a:latin typeface="Constantia" pitchFamily="18" charset="0"/>
                <a:ea typeface="Calibri" pitchFamily="34" charset="0"/>
                <a:cs typeface="Times New Roman" pitchFamily="18" charset="0"/>
              </a:rPr>
              <a:t>, having an astonishing view of River Thames from its connecting terraces. The exotic furniture and many amazing statues spread across the building add up to the beauty of this place. </a:t>
            </a:r>
            <a:r>
              <a:rPr lang="en-US" sz="2000" i="1" dirty="0" smtClean="0">
                <a:solidFill>
                  <a:srgbClr val="0070C0"/>
                </a:solidFill>
                <a:latin typeface="Constantia" pitchFamily="18" charset="0"/>
                <a:ea typeface="Calibri" pitchFamily="34" charset="0"/>
                <a:cs typeface="Times New Roman" pitchFamily="18" charset="0"/>
              </a:rPr>
              <a:t>National Theatre consists of three auditoriums; the Oliver Theatre, the </a:t>
            </a:r>
            <a:r>
              <a:rPr lang="en-US" sz="2000" i="1" dirty="0" err="1" smtClean="0">
                <a:solidFill>
                  <a:srgbClr val="0070C0"/>
                </a:solidFill>
                <a:latin typeface="Constantia" pitchFamily="18" charset="0"/>
                <a:ea typeface="Calibri" pitchFamily="34" charset="0"/>
                <a:cs typeface="Times New Roman" pitchFamily="18" charset="0"/>
              </a:rPr>
              <a:t>Lyttelton</a:t>
            </a:r>
            <a:r>
              <a:rPr lang="en-US" sz="2000" i="1" dirty="0" smtClean="0">
                <a:solidFill>
                  <a:srgbClr val="0070C0"/>
                </a:solidFill>
                <a:latin typeface="Constantia" pitchFamily="18" charset="0"/>
                <a:ea typeface="Calibri" pitchFamily="34" charset="0"/>
                <a:cs typeface="Times New Roman" pitchFamily="18" charset="0"/>
              </a:rPr>
              <a:t> Theatre and </a:t>
            </a:r>
            <a:r>
              <a:rPr lang="en-US" sz="2000" i="1" dirty="0" err="1" smtClean="0">
                <a:solidFill>
                  <a:srgbClr val="0070C0"/>
                </a:solidFill>
                <a:latin typeface="Constantia" pitchFamily="18" charset="0"/>
                <a:ea typeface="Calibri" pitchFamily="34" charset="0"/>
                <a:cs typeface="Times New Roman" pitchFamily="18" charset="0"/>
              </a:rPr>
              <a:t>Cottesloe</a:t>
            </a:r>
            <a:r>
              <a:rPr lang="en-US" sz="2000" i="1" dirty="0" smtClean="0">
                <a:solidFill>
                  <a:srgbClr val="0070C0"/>
                </a:solidFill>
                <a:latin typeface="Constantia" pitchFamily="18" charset="0"/>
                <a:ea typeface="Calibri" pitchFamily="34" charset="0"/>
                <a:cs typeface="Times New Roman" pitchFamily="18" charset="0"/>
              </a:rPr>
              <a:t> Theatre.</a:t>
            </a:r>
            <a:endParaRPr lang="ru-RU" sz="1200" dirty="0" smtClean="0">
              <a:solidFill>
                <a:srgbClr val="0070C0"/>
              </a:solidFill>
              <a:latin typeface="Arial" pitchFamily="34" charset="0"/>
            </a:endParaRPr>
          </a:p>
          <a:p>
            <a:pPr lvl="0" eaLnBrk="0" fontAlgn="base" hangingPunct="0">
              <a:spcBef>
                <a:spcPct val="0"/>
              </a:spcBef>
              <a:spcAft>
                <a:spcPct val="0"/>
              </a:spcAft>
            </a:pPr>
            <a:r>
              <a:rPr lang="en-US" sz="2000" dirty="0" smtClean="0">
                <a:solidFill>
                  <a:srgbClr val="0070C0"/>
                </a:solidFill>
                <a:latin typeface="Constantia" pitchFamily="18" charset="0"/>
                <a:ea typeface="Calibri" pitchFamily="34" charset="0"/>
                <a:cs typeface="Times New Roman" pitchFamily="18" charset="0"/>
              </a:rPr>
              <a:t>- The main auditorium, Olivier Theatre, has an open stage, 1,150 seats, a flying system and drum revolve technology that makes it one of its kind.</a:t>
            </a:r>
            <a:endParaRPr lang="ru-RU" sz="1200" dirty="0" smtClean="0">
              <a:solidFill>
                <a:srgbClr val="0070C0"/>
              </a:solidFill>
              <a:latin typeface="Arial" pitchFamily="34" charset="0"/>
            </a:endParaRPr>
          </a:p>
          <a:p>
            <a:pPr lvl="0" eaLnBrk="0" fontAlgn="base" hangingPunct="0">
              <a:spcBef>
                <a:spcPct val="0"/>
              </a:spcBef>
              <a:spcAft>
                <a:spcPct val="0"/>
              </a:spcAft>
            </a:pPr>
            <a:r>
              <a:rPr lang="en-US" sz="2000" dirty="0" smtClean="0">
                <a:solidFill>
                  <a:srgbClr val="0070C0"/>
                </a:solidFill>
                <a:latin typeface="Constantia" pitchFamily="18" charset="0"/>
                <a:ea typeface="Calibri" pitchFamily="34" charset="0"/>
                <a:cs typeface="Times New Roman" pitchFamily="18" charset="0"/>
              </a:rPr>
              <a:t>- The </a:t>
            </a:r>
            <a:r>
              <a:rPr lang="en-US" sz="2000" dirty="0" err="1" smtClean="0">
                <a:solidFill>
                  <a:srgbClr val="0070C0"/>
                </a:solidFill>
                <a:latin typeface="Constantia" pitchFamily="18" charset="0"/>
                <a:ea typeface="Calibri" pitchFamily="34" charset="0"/>
                <a:cs typeface="Times New Roman" pitchFamily="18" charset="0"/>
              </a:rPr>
              <a:t>Lyttelton</a:t>
            </a:r>
            <a:r>
              <a:rPr lang="en-US" sz="2000" dirty="0" smtClean="0">
                <a:solidFill>
                  <a:srgbClr val="0070C0"/>
                </a:solidFill>
                <a:latin typeface="Constantia" pitchFamily="18" charset="0"/>
                <a:ea typeface="Calibri" pitchFamily="34" charset="0"/>
                <a:cs typeface="Times New Roman" pitchFamily="18" charset="0"/>
              </a:rPr>
              <a:t> Theatre is a traditional theatre with a proscenium stage and can accommodate 890 people.</a:t>
            </a:r>
            <a:endParaRPr lang="ru-RU" sz="1200" dirty="0" smtClean="0">
              <a:solidFill>
                <a:srgbClr val="0070C0"/>
              </a:solidFill>
              <a:latin typeface="Arial" pitchFamily="34" charset="0"/>
            </a:endParaRPr>
          </a:p>
          <a:p>
            <a:pPr lvl="0" eaLnBrk="0" fontAlgn="base" hangingPunct="0">
              <a:spcBef>
                <a:spcPct val="0"/>
              </a:spcBef>
              <a:spcAft>
                <a:spcPct val="0"/>
              </a:spcAft>
            </a:pPr>
            <a:r>
              <a:rPr lang="en-US" sz="2000" dirty="0" smtClean="0">
                <a:solidFill>
                  <a:srgbClr val="0070C0"/>
                </a:solidFill>
                <a:latin typeface="Constantia" pitchFamily="18" charset="0"/>
                <a:ea typeface="Calibri" pitchFamily="34" charset="0"/>
                <a:cs typeface="Times New Roman" pitchFamily="18" charset="0"/>
              </a:rPr>
              <a:t>- The </a:t>
            </a:r>
            <a:r>
              <a:rPr lang="en-US" sz="2000" dirty="0" err="1" smtClean="0">
                <a:solidFill>
                  <a:srgbClr val="0070C0"/>
                </a:solidFill>
                <a:latin typeface="Constantia" pitchFamily="18" charset="0"/>
                <a:ea typeface="Calibri" pitchFamily="34" charset="0"/>
                <a:cs typeface="Times New Roman" pitchFamily="18" charset="0"/>
              </a:rPr>
              <a:t>Cottesloe</a:t>
            </a:r>
            <a:r>
              <a:rPr lang="en-US" sz="2000" dirty="0" smtClean="0">
                <a:solidFill>
                  <a:srgbClr val="0070C0"/>
                </a:solidFill>
                <a:latin typeface="Constantia" pitchFamily="18" charset="0"/>
                <a:ea typeface="Calibri" pitchFamily="34" charset="0"/>
                <a:cs typeface="Times New Roman" pitchFamily="18" charset="0"/>
              </a:rPr>
              <a:t> Theatre is the smallest of three with a capacity of only 400 audiences and yet has quite a few facilities. This studio style theatre has hosted many plays.</a:t>
            </a:r>
            <a:endParaRPr lang="en-US" sz="3200"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1" end="1"/>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0"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3">
                                            <p:txEl>
                                              <p:pRg st="2" end="2"/>
                                            </p:txEl>
                                          </p:spTgt>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1643042" y="0"/>
            <a:ext cx="5623142" cy="1600438"/>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4400" b="1" dirty="0" smtClean="0">
                <a:solidFill>
                  <a:srgbClr val="0070C0"/>
                </a:solidFill>
              </a:rPr>
              <a:t>The Royal Opera House</a:t>
            </a:r>
          </a:p>
          <a:p>
            <a:pPr algn="ctr"/>
            <a:r>
              <a:rPr lang="en-US" sz="4400" b="1" dirty="0" smtClean="0">
                <a:solidFill>
                  <a:srgbClr val="0070C0"/>
                </a:solidFill>
              </a:rPr>
              <a:t> Covent-Garden</a:t>
            </a:r>
            <a:r>
              <a:rPr lang="en-US" sz="5400" b="1" dirty="0" smtClean="0"/>
              <a:t>	</a:t>
            </a: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Прямоугольник 4"/>
          <p:cNvSpPr/>
          <p:nvPr/>
        </p:nvSpPr>
        <p:spPr>
          <a:xfrm>
            <a:off x="285720" y="1571612"/>
            <a:ext cx="4286280" cy="4524315"/>
          </a:xfrm>
          <a:prstGeom prst="rect">
            <a:avLst/>
          </a:prstGeom>
        </p:spPr>
        <p:txBody>
          <a:bodyPr wrap="square">
            <a:spAutoFit/>
          </a:bodyPr>
          <a:lstStyle/>
          <a:p>
            <a:pPr lvl="0" fontAlgn="base">
              <a:spcBef>
                <a:spcPct val="0"/>
              </a:spcBef>
              <a:spcAft>
                <a:spcPct val="0"/>
              </a:spcAft>
            </a:pPr>
            <a:r>
              <a:rPr lang="en-US" dirty="0" smtClean="0">
                <a:solidFill>
                  <a:srgbClr val="0070C0"/>
                </a:solidFill>
                <a:latin typeface="Constantia" pitchFamily="18" charset="0"/>
                <a:ea typeface="Calibri" pitchFamily="34" charset="0"/>
                <a:cs typeface="Times New Roman" pitchFamily="18" charset="0"/>
              </a:rPr>
              <a:t>"Covent Garden" is the London Royal Opera House. This theater is a home scene of the London Royal Opera and the Royal Ballet. This theater is the venue for opera and ballet performances. It is named because of its location in the same-named London quarter: Covent Garden. First, "Covent Garden" had several independent theatrical companies, and on its stage ballet and musical performances as well as circus performances were organized. Since the middle of the 18th century, musical performances have taken the main place, and since 1947 in the royal theater they have performed only operas and ballets.</a:t>
            </a:r>
            <a:endParaRPr lang="en-US" sz="2800" dirty="0" smtClean="0">
              <a:solidFill>
                <a:srgbClr val="0070C0"/>
              </a:solidFill>
              <a:latin typeface="Arial" pitchFamily="34" charset="0"/>
            </a:endParaRPr>
          </a:p>
        </p:txBody>
      </p:sp>
      <p:pic>
        <p:nvPicPr>
          <p:cNvPr id="6" name="Рисунок 5" descr="http://www.belcanto.ru/media/images/uploaded/covent.jpg"/>
          <p:cNvPicPr/>
          <p:nvPr/>
        </p:nvPicPr>
        <p:blipFill>
          <a:blip r:embed="rId3">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5000628" y="1857364"/>
            <a:ext cx="3429024" cy="419101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par>
                          <p:cTn id="11" fill="hold">
                            <p:stCondLst>
                              <p:cond delay="2000"/>
                            </p:stCondLst>
                            <p:childTnLst>
                              <p:par>
                                <p:cTn id="12" presetID="29" presetClass="entr" presetSubtype="0" fill="hold" nodeType="after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 calcmode="lin" valueType="num">
                                      <p:cBhvr>
                                        <p:cTn id="14"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5">
                                            <p:txEl>
                                              <p:pRg st="0" end="0"/>
                                            </p:txEl>
                                          </p:spTgt>
                                        </p:tgtEl>
                                      </p:cBhvr>
                                    </p:animEffect>
                                  </p:childTnLst>
                                </p:cTn>
                              </p:par>
                              <p:par>
                                <p:cTn id="17" presetID="24"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to="" calcmode="lin" valueType="num">
                                      <p:cBhvr>
                                        <p:cTn id="19" dur="1" fill="hold"/>
                                        <p:tgtEl>
                                          <p:spTgt spid="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857224" y="0"/>
            <a:ext cx="7488140"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5400" b="1" dirty="0" smtClean="0">
                <a:solidFill>
                  <a:srgbClr val="0070C0"/>
                </a:solidFill>
              </a:rPr>
              <a:t>The Shakespeare’s Globe</a:t>
            </a:r>
            <a:endParaRPr lang="ru-RU" sz="5400" dirty="0">
              <a:solidFill>
                <a:srgbClr val="0070C0"/>
              </a:solidFill>
            </a:endParaRPr>
          </a:p>
        </p:txBody>
      </p:sp>
      <p:sp>
        <p:nvSpPr>
          <p:cNvPr id="6" name="Прямоугольник 5"/>
          <p:cNvSpPr/>
          <p:nvPr/>
        </p:nvSpPr>
        <p:spPr>
          <a:xfrm>
            <a:off x="357158" y="928670"/>
            <a:ext cx="5929338" cy="2862322"/>
          </a:xfrm>
          <a:prstGeom prst="rect">
            <a:avLst/>
          </a:prstGeom>
        </p:spPr>
        <p:txBody>
          <a:bodyPr wrap="square">
            <a:spAutoFit/>
          </a:bodyPr>
          <a:lstStyle/>
          <a:p>
            <a:pPr lvl="0" fontAlgn="base">
              <a:spcBef>
                <a:spcPct val="0"/>
              </a:spcBef>
              <a:spcAft>
                <a:spcPct val="0"/>
              </a:spcAft>
            </a:pPr>
            <a:r>
              <a:rPr lang="en-US" sz="2000" dirty="0" smtClean="0">
                <a:solidFill>
                  <a:srgbClr val="0070C0"/>
                </a:solidFill>
                <a:latin typeface="Constantia" pitchFamily="18" charset="0"/>
                <a:ea typeface="Calibri" pitchFamily="34" charset="0"/>
                <a:cs typeface="Times New Roman" pitchFamily="18" charset="0"/>
              </a:rPr>
              <a:t>Shakespeare's Globe is the third largest theatre in London, with a seating capacity of 800. Today's Globe Theatre, is home to productions of the works of Shakespeare and his contemporaries.</a:t>
            </a:r>
            <a:endParaRPr lang="ru-RU" sz="2000" dirty="0" smtClean="0">
              <a:solidFill>
                <a:srgbClr val="0070C0"/>
              </a:solidFill>
              <a:latin typeface="Arial" pitchFamily="34" charset="0"/>
            </a:endParaRPr>
          </a:p>
          <a:p>
            <a:pPr lvl="0" eaLnBrk="0" fontAlgn="base" hangingPunct="0">
              <a:spcBef>
                <a:spcPct val="0"/>
              </a:spcBef>
              <a:spcAft>
                <a:spcPct val="0"/>
              </a:spcAft>
            </a:pPr>
            <a:r>
              <a:rPr lang="en-US" sz="2000" dirty="0" smtClean="0">
                <a:solidFill>
                  <a:srgbClr val="0070C0"/>
                </a:solidFill>
                <a:latin typeface="Constantia" pitchFamily="18" charset="0"/>
                <a:ea typeface="Calibri" pitchFamily="34" charset="0"/>
                <a:cs typeface="Times New Roman" pitchFamily="18" charset="0"/>
              </a:rPr>
              <a:t>Established directors and actors, together with younger members of the theatre world, combine their experience and training to produce performances of excellence in conditions reproducing those of Shakespeare's time.</a:t>
            </a:r>
            <a:endParaRPr lang="en-US" sz="2000" dirty="0" smtClean="0">
              <a:solidFill>
                <a:srgbClr val="0070C0"/>
              </a:solidFill>
              <a:latin typeface="Arial" pitchFamily="34" charset="0"/>
            </a:endParaRPr>
          </a:p>
        </p:txBody>
      </p:sp>
      <p:pic>
        <p:nvPicPr>
          <p:cNvPr id="7" name="sb-content" descr="http://www.aboutbritain.com/images/attraction/big/shakespeares-globe-3527527510_e89e04777f_o.jpg"/>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5786446" y="2000240"/>
            <a:ext cx="3000396" cy="3262319"/>
          </a:xfrm>
          <a:prstGeom prst="rect">
            <a:avLst/>
          </a:prstGeom>
          <a:noFill/>
          <a:ln>
            <a:noFill/>
          </a:ln>
        </p:spPr>
      </p:pic>
      <p:pic>
        <p:nvPicPr>
          <p:cNvPr id="8" name="Рисунок 7" descr="&amp;SHcy;&amp;iecy;&amp;kcy;&amp;scy;&amp;pcy;&amp;icy;&amp;rcy;&amp;ocy;&amp;vcy;&amp;scy;&amp;kcy;&amp;icy;&amp;jcy; &amp;Tcy;&amp;iecy;&amp;acy;&amp;tcy;&amp;rcy; «&amp;Gcy;&amp;lcy;&amp;ocy;&amp;bcy;&amp;ucy;&amp;scy;»"/>
          <p:cNvPicPr/>
          <p:nvPr/>
        </p:nvPicPr>
        <p:blipFill>
          <a:blip r:embed="rId4">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1285852" y="4000504"/>
            <a:ext cx="3857652" cy="264320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p:cTn id="11"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12"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6">
                                            <p:txEl>
                                              <p:pRg st="0" end="0"/>
                                            </p:txEl>
                                          </p:spTgt>
                                        </p:tgtEl>
                                      </p:cBhvr>
                                    </p:animEffect>
                                  </p:childTnLst>
                                </p:cTn>
                              </p:par>
                              <p:par>
                                <p:cTn id="14" presetID="29" presetClass="entr" presetSubtype="0" fill="hold" nodeType="with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 calcmode="lin" valueType="num">
                                      <p:cBhvr>
                                        <p:cTn id="16"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17"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8" dur="1000"/>
                                        <p:tgtEl>
                                          <p:spTgt spid="6">
                                            <p:txEl>
                                              <p:pRg st="1" end="1"/>
                                            </p:txEl>
                                          </p:spTgt>
                                        </p:tgtEl>
                                      </p:cBhvr>
                                    </p:animEffect>
                                  </p:childTnLst>
                                </p:cTn>
                              </p:par>
                              <p:par>
                                <p:cTn id="19" presetID="24"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 to="" calcmode="lin" valueType="num">
                                      <p:cBhvr>
                                        <p:cTn id="21" dur="1" fill="hold"/>
                                        <p:tgtEl>
                                          <p:spTgt spid="7"/>
                                        </p:tgtEl>
                                        <p:attrNameLst>
                                          <p:attrName/>
                                        </p:attrNameLst>
                                      </p:cBhvr>
                                    </p:anim>
                                  </p:childTnLst>
                                </p:cTn>
                              </p:par>
                              <p:par>
                                <p:cTn id="22" presetID="24"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to="" calcmode="lin" valueType="num">
                                      <p:cBhvr>
                                        <p:cTn id="24" dur="1" fill="hold"/>
                                        <p:tgtEl>
                                          <p:spTgt spid="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Прямоугольник 3"/>
          <p:cNvSpPr/>
          <p:nvPr/>
        </p:nvSpPr>
        <p:spPr>
          <a:xfrm>
            <a:off x="1714480" y="2428868"/>
            <a:ext cx="5429288" cy="3046988"/>
          </a:xfrm>
          <a:prstGeom prst="rect">
            <a:avLst/>
          </a:prstGeom>
        </p:spPr>
        <p:txBody>
          <a:bodyPr wrap="square">
            <a:spAutoFit/>
          </a:bodyPr>
          <a:lstStyle/>
          <a:p>
            <a:pPr lvl="0" fontAlgn="base">
              <a:spcBef>
                <a:spcPct val="0"/>
              </a:spcBef>
              <a:spcAft>
                <a:spcPct val="0"/>
              </a:spcAft>
            </a:pPr>
            <a:r>
              <a:rPr lang="ru-RU" sz="2400" dirty="0" err="1" smtClean="0">
                <a:solidFill>
                  <a:srgbClr val="0070C0"/>
                </a:solidFill>
                <a:latin typeface="Constantia" pitchFamily="18" charset="0"/>
                <a:ea typeface="Times New Roman" pitchFamily="18" charset="0"/>
                <a:cs typeface="Times New Roman" pitchFamily="18" charset="0"/>
              </a:rPr>
              <a:t>Let</a:t>
            </a:r>
            <a:r>
              <a:rPr lang="ru-RU" sz="2400" dirty="0" err="1" smtClean="0">
                <a:solidFill>
                  <a:srgbClr val="0070C0"/>
                </a:solidFill>
                <a:ea typeface="Times New Roman" pitchFamily="18" charset="0"/>
                <a:cs typeface="Times New Roman" pitchFamily="18" charset="0"/>
              </a:rPr>
              <a:t>’</a:t>
            </a:r>
            <a:r>
              <a:rPr lang="ru-RU" sz="2400" dirty="0" err="1" smtClean="0">
                <a:solidFill>
                  <a:srgbClr val="0070C0"/>
                </a:solidFill>
                <a:latin typeface="Constantia" pitchFamily="18" charset="0"/>
                <a:ea typeface="Times New Roman" pitchFamily="18" charset="0"/>
                <a:cs typeface="Times New Roman" pitchFamily="18" charset="0"/>
              </a:rPr>
              <a:t>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see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what</a:t>
            </a:r>
            <a:r>
              <a:rPr lang="ru-RU" sz="2400" dirty="0" err="1" smtClean="0">
                <a:solidFill>
                  <a:srgbClr val="0070C0"/>
                </a:solidFill>
                <a:ea typeface="Times New Roman" pitchFamily="18" charset="0"/>
                <a:cs typeface="Times New Roman" pitchFamily="18" charset="0"/>
              </a:rPr>
              <a:t>’</a:t>
            </a:r>
            <a:r>
              <a:rPr lang="ru-RU" sz="2400" dirty="0" err="1" smtClean="0">
                <a:solidFill>
                  <a:srgbClr val="0070C0"/>
                </a:solidFill>
                <a:latin typeface="Constantia" pitchFamily="18" charset="0"/>
                <a:ea typeface="Times New Roman" pitchFamily="18" charset="0"/>
                <a:cs typeface="Times New Roman" pitchFamily="18" charset="0"/>
              </a:rPr>
              <a:t>s</a:t>
            </a:r>
            <a:r>
              <a:rPr lang="en-US" sz="2400" dirty="0" smtClean="0">
                <a:solidFill>
                  <a:srgbClr val="0070C0"/>
                </a:solidFill>
                <a:latin typeface="Constantia" pitchFamily="18" charset="0"/>
                <a:ea typeface="Times New Roman" pitchFamily="18" charset="0"/>
                <a:cs typeface="Times New Roman" pitchFamily="18" charset="0"/>
              </a:rPr>
              <a:t>on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top</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list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of</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best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West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End</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theatre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shows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in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London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nowadays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and</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try</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to</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analyze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what</a:t>
            </a:r>
            <a:r>
              <a:rPr lang="ru-RU" sz="2400" dirty="0" err="1" smtClean="0">
                <a:solidFill>
                  <a:srgbClr val="0070C0"/>
                </a:solidFill>
                <a:ea typeface="Times New Roman" pitchFamily="18" charset="0"/>
                <a:cs typeface="Times New Roman" pitchFamily="18" charset="0"/>
              </a:rPr>
              <a:t>’</a:t>
            </a:r>
            <a:r>
              <a:rPr lang="ru-RU" sz="2400" dirty="0" err="1" smtClean="0">
                <a:solidFill>
                  <a:srgbClr val="0070C0"/>
                </a:solidFill>
                <a:latin typeface="Constantia" pitchFamily="18" charset="0"/>
                <a:ea typeface="Times New Roman" pitchFamily="18" charset="0"/>
                <a:cs typeface="Times New Roman" pitchFamily="18" charset="0"/>
              </a:rPr>
              <a:t>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fuss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about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critics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pick</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their</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top</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ten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theatre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shows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on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in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West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End</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featuring</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anything</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from</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London</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musicals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to</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best</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children's</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theatre</a:t>
            </a:r>
            <a:r>
              <a:rPr lang="ru-RU" sz="2400" dirty="0" smtClean="0">
                <a:solidFill>
                  <a:srgbClr val="0070C0"/>
                </a:solidFill>
                <a:latin typeface="Constantia" pitchFamily="18" charset="0"/>
                <a:ea typeface="Times New Roman" pitchFamily="18" charset="0"/>
                <a:cs typeface="Times New Roman" pitchFamily="18" charset="0"/>
              </a:rPr>
              <a:t> </a:t>
            </a:r>
            <a:r>
              <a:rPr lang="ru-RU" sz="2400" dirty="0" err="1" smtClean="0">
                <a:solidFill>
                  <a:srgbClr val="0070C0"/>
                </a:solidFill>
                <a:latin typeface="Constantia" pitchFamily="18" charset="0"/>
                <a:ea typeface="Times New Roman" pitchFamily="18" charset="0"/>
                <a:cs typeface="Times New Roman" pitchFamily="18" charset="0"/>
              </a:rPr>
              <a:t>shows</a:t>
            </a:r>
            <a:r>
              <a:rPr lang="ru-RU" sz="2400" dirty="0" smtClean="0">
                <a:solidFill>
                  <a:srgbClr val="0070C0"/>
                </a:solidFill>
                <a:latin typeface="Constantia" pitchFamily="18" charset="0"/>
                <a:ea typeface="Times New Roman" pitchFamily="18" charset="0"/>
                <a:cs typeface="Times New Roman" pitchFamily="18" charset="0"/>
              </a:rPr>
              <a:t>.</a:t>
            </a:r>
            <a:endParaRPr lang="ru-RU" sz="3600" dirty="0" smtClean="0">
              <a:solidFill>
                <a:srgbClr val="0070C0"/>
              </a:solidFill>
              <a:latin typeface="Arial" pitchFamily="34" charset="0"/>
            </a:endParaRPr>
          </a:p>
        </p:txBody>
      </p:sp>
      <p:sp>
        <p:nvSpPr>
          <p:cNvPr id="5" name="Прямоугольник 4"/>
          <p:cNvSpPr/>
          <p:nvPr/>
        </p:nvSpPr>
        <p:spPr>
          <a:xfrm>
            <a:off x="928662" y="214290"/>
            <a:ext cx="7143832" cy="1938992"/>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r>
              <a:rPr lang="en-US" sz="4000" b="1" dirty="0" smtClean="0">
                <a:solidFill>
                  <a:srgbClr val="0070C0"/>
                </a:solidFill>
              </a:rPr>
              <a:t>What’s on the Top list? The most popular contemporary West End theatre shows in London.</a:t>
            </a:r>
            <a:endParaRPr lang="ru-RU" sz="4000"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p:cTn id="11"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2"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3" name="Picture 1"/>
          <p:cNvPicPr>
            <a:picLocks noChangeAspect="1" noChangeArrowheads="1"/>
          </p:cNvPicPr>
          <p:nvPr/>
        </p:nvPicPr>
        <p:blipFill>
          <a:blip r:embed="rId3"/>
          <a:srcRect/>
          <a:stretch>
            <a:fillRect/>
          </a:stretch>
        </p:blipFill>
        <p:spPr bwMode="auto">
          <a:xfrm>
            <a:off x="1428728" y="2357430"/>
            <a:ext cx="6357982" cy="3595705"/>
          </a:xfrm>
          <a:prstGeom prst="rect">
            <a:avLst/>
          </a:prstGeom>
          <a:noFill/>
          <a:ln w="9525">
            <a:noFill/>
            <a:miter lim="800000"/>
            <a:headEnd/>
            <a:tailEnd/>
          </a:ln>
          <a:effectLst/>
        </p:spPr>
      </p:pic>
      <p:sp>
        <p:nvSpPr>
          <p:cNvPr id="4" name="Прямоугольник 3"/>
          <p:cNvSpPr/>
          <p:nvPr/>
        </p:nvSpPr>
        <p:spPr>
          <a:xfrm>
            <a:off x="1785918" y="500042"/>
            <a:ext cx="5142690" cy="923330"/>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British theatre</a:t>
            </a: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par>
                                <p:cTn id="8" presetID="24"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 to="" calcmode="lin" valueType="num">
                                      <p:cBhvr>
                                        <p:cTn id="10"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5" name="Прямоугольник 4"/>
          <p:cNvSpPr/>
          <p:nvPr/>
        </p:nvSpPr>
        <p:spPr>
          <a:xfrm>
            <a:off x="357158" y="142852"/>
            <a:ext cx="1457579" cy="523220"/>
          </a:xfrm>
          <a:prstGeom prst="rect">
            <a:avLst/>
          </a:prstGeom>
        </p:spPr>
        <p:txBody>
          <a:bodyPr wrap="none">
            <a:spAutoFit/>
          </a:bodyPr>
          <a:lstStyle/>
          <a:p>
            <a:pPr lvl="0" fontAlgn="base">
              <a:spcBef>
                <a:spcPct val="0"/>
              </a:spcBef>
              <a:spcAft>
                <a:spcPct val="0"/>
              </a:spcAft>
            </a:pPr>
            <a:r>
              <a:rPr lang="en-US" sz="2800" b="1" dirty="0" smtClean="0">
                <a:solidFill>
                  <a:srgbClr val="0070C0"/>
                </a:solidFill>
                <a:latin typeface="Constantia" pitchFamily="18" charset="0"/>
                <a:ea typeface="Calibri" pitchFamily="34" charset="0"/>
                <a:cs typeface="Times New Roman" pitchFamily="18" charset="0"/>
              </a:rPr>
              <a:t>Wicked</a:t>
            </a:r>
            <a:endParaRPr lang="en-US" sz="4000" dirty="0" smtClean="0">
              <a:solidFill>
                <a:srgbClr val="0070C0"/>
              </a:solidFill>
              <a:latin typeface="Arial" pitchFamily="34" charset="0"/>
            </a:endParaRPr>
          </a:p>
        </p:txBody>
      </p:sp>
      <p:pic>
        <p:nvPicPr>
          <p:cNvPr id="6" name="Рисунок 5" descr="Wicked"/>
          <p:cNvPicPr/>
          <p:nvPr/>
        </p:nvPicPr>
        <p:blipFill>
          <a:blip r:embed="rId3">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929058" y="142852"/>
            <a:ext cx="4948288" cy="3128188"/>
          </a:xfrm>
          <a:prstGeom prst="rect">
            <a:avLst/>
          </a:prstGeom>
          <a:noFill/>
          <a:ln>
            <a:noFill/>
          </a:ln>
        </p:spPr>
      </p:pic>
      <p:sp>
        <p:nvSpPr>
          <p:cNvPr id="8" name="Прямоугольник 7"/>
          <p:cNvSpPr/>
          <p:nvPr/>
        </p:nvSpPr>
        <p:spPr>
          <a:xfrm>
            <a:off x="214282" y="928670"/>
            <a:ext cx="3429024" cy="4524315"/>
          </a:xfrm>
          <a:prstGeom prst="rect">
            <a:avLst/>
          </a:prstGeom>
        </p:spPr>
        <p:txBody>
          <a:bodyPr wrap="square">
            <a:spAutoFit/>
          </a:bodyPr>
          <a:lstStyle/>
          <a:p>
            <a:pPr lvl="0" fontAlgn="base">
              <a:spcBef>
                <a:spcPct val="0"/>
              </a:spcBef>
              <a:spcAft>
                <a:spcPct val="0"/>
              </a:spcAft>
            </a:pPr>
            <a:r>
              <a:rPr lang="en-US" dirty="0" smtClean="0">
                <a:solidFill>
                  <a:srgbClr val="0070C0"/>
                </a:solidFill>
                <a:latin typeface="Constantia" pitchFamily="18" charset="0"/>
                <a:ea typeface="Calibri" pitchFamily="34" charset="0"/>
                <a:cs typeface="Times New Roman" pitchFamily="18" charset="0"/>
              </a:rPr>
              <a:t>This 'Wizard of Oz' prequel is wickedly good. The film world continues its love affair with werewolves, vampires and all things 'Twilight'. But theatre types have always known witches are where it's at. This stylish and bombastic musical still delivers, sailing over its patchy score thanks to a gravity-defying performance from its current leading lady Rachel Tucker, as the intense green-skinned undergrad who goes on to become the Wicked Witch of the West.</a:t>
            </a:r>
            <a:endParaRPr lang="en-US" sz="2800" dirty="0" smtClean="0">
              <a:solidFill>
                <a:srgbClr val="0070C0"/>
              </a:solidFill>
              <a:latin typeface="Arial" pitchFamily="34" charset="0"/>
            </a:endParaRPr>
          </a:p>
        </p:txBody>
      </p:sp>
      <p:sp>
        <p:nvSpPr>
          <p:cNvPr id="10" name="Прямоугольник 9"/>
          <p:cNvSpPr/>
          <p:nvPr/>
        </p:nvSpPr>
        <p:spPr>
          <a:xfrm>
            <a:off x="3643306" y="3286124"/>
            <a:ext cx="5286396" cy="3416320"/>
          </a:xfrm>
          <a:prstGeom prst="rect">
            <a:avLst/>
          </a:prstGeom>
        </p:spPr>
        <p:txBody>
          <a:bodyPr wrap="square">
            <a:spAutoFit/>
          </a:bodyPr>
          <a:lstStyle/>
          <a:p>
            <a:pPr lvl="0" fontAlgn="base">
              <a:spcBef>
                <a:spcPct val="0"/>
              </a:spcBef>
              <a:spcAft>
                <a:spcPct val="0"/>
              </a:spcAft>
            </a:pPr>
            <a:r>
              <a:rPr lang="en-US" dirty="0" smtClean="0">
                <a:solidFill>
                  <a:srgbClr val="0070C0"/>
                </a:solidFill>
                <a:latin typeface="Constantia" pitchFamily="18" charset="0"/>
                <a:ea typeface="Calibri" pitchFamily="34" charset="0"/>
                <a:cs typeface="Times New Roman" pitchFamily="18" charset="0"/>
              </a:rPr>
              <a:t>'Wicked' is a spectacle that rises or falls around its central performance. In the midst of a gigantic production full of bangs, bells and whistles Tucker, with her small frame and searing vocal ability, simply flies off with the show.</a:t>
            </a:r>
            <a:endParaRPr lang="ru-RU" sz="1100" dirty="0" smtClean="0">
              <a:solidFill>
                <a:srgbClr val="0070C0"/>
              </a:solidFill>
              <a:latin typeface="Arial" pitchFamily="34" charset="0"/>
            </a:endParaRPr>
          </a:p>
          <a:p>
            <a:pPr lvl="0" eaLnBrk="0" fontAlgn="base" hangingPunct="0">
              <a:spcBef>
                <a:spcPct val="0"/>
              </a:spcBef>
              <a:spcAft>
                <a:spcPct val="0"/>
              </a:spcAft>
            </a:pPr>
            <a:r>
              <a:rPr lang="en-US" dirty="0" smtClean="0">
                <a:solidFill>
                  <a:srgbClr val="0070C0"/>
                </a:solidFill>
                <a:latin typeface="Constantia" pitchFamily="18" charset="0"/>
                <a:ea typeface="Calibri" pitchFamily="34" charset="0"/>
                <a:cs typeface="Times New Roman" pitchFamily="18" charset="0"/>
              </a:rPr>
              <a:t>She's closely followed by Gina Beck, who plays good girl, </a:t>
            </a:r>
            <a:r>
              <a:rPr lang="en-US" dirty="0" err="1" smtClean="0">
                <a:solidFill>
                  <a:srgbClr val="0070C0"/>
                </a:solidFill>
                <a:latin typeface="Constantia" pitchFamily="18" charset="0"/>
                <a:ea typeface="Calibri" pitchFamily="34" charset="0"/>
                <a:cs typeface="Times New Roman" pitchFamily="18" charset="0"/>
              </a:rPr>
              <a:t>Glinda</a:t>
            </a:r>
            <a:r>
              <a:rPr lang="en-US" dirty="0" smtClean="0">
                <a:solidFill>
                  <a:srgbClr val="0070C0"/>
                </a:solidFill>
                <a:latin typeface="Constantia" pitchFamily="18" charset="0"/>
                <a:ea typeface="Calibri" pitchFamily="34" charset="0"/>
                <a:cs typeface="Times New Roman" pitchFamily="18" charset="0"/>
              </a:rPr>
              <a:t>. </a:t>
            </a:r>
            <a:r>
              <a:rPr lang="en-US" dirty="0" err="1" smtClean="0">
                <a:solidFill>
                  <a:srgbClr val="0070C0"/>
                </a:solidFill>
                <a:latin typeface="Constantia" pitchFamily="18" charset="0"/>
                <a:ea typeface="Calibri" pitchFamily="34" charset="0"/>
                <a:cs typeface="Times New Roman" pitchFamily="18" charset="0"/>
              </a:rPr>
              <a:t>Glinda</a:t>
            </a:r>
            <a:r>
              <a:rPr lang="en-US" dirty="0" smtClean="0">
                <a:solidFill>
                  <a:srgbClr val="0070C0"/>
                </a:solidFill>
                <a:latin typeface="Constantia" pitchFamily="18" charset="0"/>
                <a:ea typeface="Calibri" pitchFamily="34" charset="0"/>
                <a:cs typeface="Times New Roman" pitchFamily="18" charset="0"/>
              </a:rPr>
              <a:t> and </a:t>
            </a:r>
            <a:r>
              <a:rPr lang="en-US" dirty="0" err="1" smtClean="0">
                <a:solidFill>
                  <a:srgbClr val="0070C0"/>
                </a:solidFill>
                <a:latin typeface="Constantia" pitchFamily="18" charset="0"/>
                <a:ea typeface="Calibri" pitchFamily="34" charset="0"/>
                <a:cs typeface="Times New Roman" pitchFamily="18" charset="0"/>
              </a:rPr>
              <a:t>Elphaba's</a:t>
            </a:r>
            <a:r>
              <a:rPr lang="en-US" dirty="0" smtClean="0">
                <a:solidFill>
                  <a:srgbClr val="0070C0"/>
                </a:solidFill>
                <a:latin typeface="Constantia" pitchFamily="18" charset="0"/>
                <a:ea typeface="Calibri" pitchFamily="34" charset="0"/>
                <a:cs typeface="Times New Roman" pitchFamily="18" charset="0"/>
              </a:rPr>
              <a:t> relationship forms the heart of this story and, as the Good Witch, Beck is a consummate clown, playing up the silliness of her character at every turn. But she can raise a tear, too, and her final duet with Tucker, 'For Good', is genuinely heart-rending.</a:t>
            </a:r>
            <a:endParaRPr lang="en-US" sz="2800"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anim calcmode="lin" valueType="num">
                                      <p:cBhvr>
                                        <p:cTn id="13" dur="10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
                                            <p:txEl>
                                              <p:pRg st="0" end="0"/>
                                            </p:txEl>
                                          </p:spTgt>
                                        </p:tgtEl>
                                      </p:cBhvr>
                                    </p:animEffect>
                                  </p:childTnLst>
                                </p:cTn>
                              </p:par>
                              <p:par>
                                <p:cTn id="16" presetID="24"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to="" calcmode="lin" valueType="num">
                                      <p:cBhvr>
                                        <p:cTn id="18" dur="1" fill="hold"/>
                                        <p:tgtEl>
                                          <p:spTgt spid="6"/>
                                        </p:tgtEl>
                                        <p:attrNameLst>
                                          <p:attrName/>
                                        </p:attrNameLst>
                                      </p:cBhvr>
                                    </p:anim>
                                  </p:childTnLst>
                                </p:cTn>
                              </p:par>
                              <p:par>
                                <p:cTn id="19" presetID="29" presetClass="entr" presetSubtype="0" fill="hold" nodeType="withEffect">
                                  <p:stCondLst>
                                    <p:cond delay="0"/>
                                  </p:stCondLst>
                                  <p:childTnLst>
                                    <p:set>
                                      <p:cBhvr>
                                        <p:cTn id="20" dur="1" fill="hold">
                                          <p:stCondLst>
                                            <p:cond delay="0"/>
                                          </p:stCondLst>
                                        </p:cTn>
                                        <p:tgtEl>
                                          <p:spTgt spid="10">
                                            <p:txEl>
                                              <p:pRg st="0" end="0"/>
                                            </p:txEl>
                                          </p:spTgt>
                                        </p:tgtEl>
                                        <p:attrNameLst>
                                          <p:attrName>style.visibility</p:attrName>
                                        </p:attrNameLst>
                                      </p:cBhvr>
                                      <p:to>
                                        <p:strVal val="visible"/>
                                      </p:to>
                                    </p:set>
                                    <p:anim calcmode="lin" valueType="num">
                                      <p:cBhvr>
                                        <p:cTn id="21"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22"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0">
                                            <p:txEl>
                                              <p:pRg st="0" end="0"/>
                                            </p:txEl>
                                          </p:spTgt>
                                        </p:tgtEl>
                                      </p:cBhvr>
                                    </p:animEffect>
                                  </p:childTnLst>
                                </p:cTn>
                              </p:par>
                              <p:par>
                                <p:cTn id="24" presetID="29" presetClass="entr" presetSubtype="0" fill="hold" nodeType="withEffect">
                                  <p:stCondLst>
                                    <p:cond delay="0"/>
                                  </p:stCondLst>
                                  <p:childTnLst>
                                    <p:set>
                                      <p:cBhvr>
                                        <p:cTn id="25" dur="1" fill="hold">
                                          <p:stCondLst>
                                            <p:cond delay="0"/>
                                          </p:stCondLst>
                                        </p:cTn>
                                        <p:tgtEl>
                                          <p:spTgt spid="10">
                                            <p:txEl>
                                              <p:pRg st="1" end="1"/>
                                            </p:txEl>
                                          </p:spTgt>
                                        </p:tgtEl>
                                        <p:attrNameLst>
                                          <p:attrName>style.visibility</p:attrName>
                                        </p:attrNameLst>
                                      </p:cBhvr>
                                      <p:to>
                                        <p:strVal val="visible"/>
                                      </p:to>
                                    </p:set>
                                    <p:anim calcmode="lin" valueType="num">
                                      <p:cBhvr>
                                        <p:cTn id="26" dur="1000" fill="hold"/>
                                        <p:tgtEl>
                                          <p:spTgt spid="10">
                                            <p:txEl>
                                              <p:pRg st="1" end="1"/>
                                            </p:txEl>
                                          </p:spTgt>
                                        </p:tgtEl>
                                        <p:attrNameLst>
                                          <p:attrName>ppt_x</p:attrName>
                                        </p:attrNameLst>
                                      </p:cBhvr>
                                      <p:tavLst>
                                        <p:tav tm="0">
                                          <p:val>
                                            <p:strVal val="#ppt_x-.2"/>
                                          </p:val>
                                        </p:tav>
                                        <p:tav tm="100000">
                                          <p:val>
                                            <p:strVal val="#ppt_x"/>
                                          </p:val>
                                        </p:tav>
                                      </p:tavLst>
                                    </p:anim>
                                    <p:anim calcmode="lin" valueType="num">
                                      <p:cBhvr>
                                        <p:cTn id="27" dur="1000" fill="hold"/>
                                        <p:tgtEl>
                                          <p:spTgt spid="10">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Прямоугольник 3"/>
          <p:cNvSpPr/>
          <p:nvPr/>
        </p:nvSpPr>
        <p:spPr>
          <a:xfrm>
            <a:off x="214282" y="214290"/>
            <a:ext cx="4572000" cy="830997"/>
          </a:xfrm>
          <a:prstGeom prst="rect">
            <a:avLst/>
          </a:prstGeom>
        </p:spPr>
        <p:txBody>
          <a:bodyPr>
            <a:spAutoFit/>
          </a:bodyPr>
          <a:lstStyle/>
          <a:p>
            <a:pPr lvl="0" fontAlgn="base">
              <a:spcBef>
                <a:spcPct val="0"/>
              </a:spcBef>
              <a:spcAft>
                <a:spcPct val="0"/>
              </a:spcAft>
            </a:pPr>
            <a:r>
              <a:rPr lang="en-US" sz="2400" b="1" dirty="0" smtClean="0">
                <a:solidFill>
                  <a:srgbClr val="0070C0"/>
                </a:solidFill>
                <a:latin typeface="Constantia" pitchFamily="18" charset="0"/>
                <a:ea typeface="Calibri" pitchFamily="34" charset="0"/>
                <a:cs typeface="Times New Roman" pitchFamily="18" charset="0"/>
              </a:rPr>
              <a:t>The Curious Incident </a:t>
            </a:r>
          </a:p>
          <a:p>
            <a:pPr lvl="0" fontAlgn="base">
              <a:spcBef>
                <a:spcPct val="0"/>
              </a:spcBef>
              <a:spcAft>
                <a:spcPct val="0"/>
              </a:spcAft>
            </a:pPr>
            <a:r>
              <a:rPr lang="en-US" sz="2400" b="1" dirty="0" smtClean="0">
                <a:solidFill>
                  <a:srgbClr val="0070C0"/>
                </a:solidFill>
                <a:latin typeface="Constantia" pitchFamily="18" charset="0"/>
                <a:ea typeface="Calibri" pitchFamily="34" charset="0"/>
                <a:cs typeface="Times New Roman" pitchFamily="18" charset="0"/>
              </a:rPr>
              <a:t>of the Dog in the Night-Time</a:t>
            </a:r>
            <a:endParaRPr lang="en-US" sz="3600" dirty="0" smtClean="0">
              <a:solidFill>
                <a:srgbClr val="0070C0"/>
              </a:solidFill>
              <a:latin typeface="Arial" pitchFamily="34" charset="0"/>
            </a:endParaRPr>
          </a:p>
        </p:txBody>
      </p:sp>
      <p:pic>
        <p:nvPicPr>
          <p:cNvPr id="5" name="Рисунок 4" descr="The Curious Incident of the Dog in the Night-Time"/>
          <p:cNvPicPr/>
          <p:nvPr/>
        </p:nvPicPr>
        <p:blipFill>
          <a:blip r:embed="rId3">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643306" y="1071546"/>
            <a:ext cx="5024100" cy="3071834"/>
          </a:xfrm>
          <a:prstGeom prst="rect">
            <a:avLst/>
          </a:prstGeom>
          <a:noFill/>
          <a:ln>
            <a:noFill/>
          </a:ln>
        </p:spPr>
      </p:pic>
      <p:sp>
        <p:nvSpPr>
          <p:cNvPr id="7" name="Прямоугольник 6"/>
          <p:cNvSpPr/>
          <p:nvPr/>
        </p:nvSpPr>
        <p:spPr>
          <a:xfrm>
            <a:off x="214282" y="1214422"/>
            <a:ext cx="3429024" cy="3139321"/>
          </a:xfrm>
          <a:prstGeom prst="rect">
            <a:avLst/>
          </a:prstGeom>
        </p:spPr>
        <p:txBody>
          <a:bodyPr wrap="square">
            <a:spAutoFit/>
          </a:bodyPr>
          <a:lstStyle/>
          <a:p>
            <a:r>
              <a:rPr lang="en-US" dirty="0" smtClean="0">
                <a:solidFill>
                  <a:srgbClr val="0070C0"/>
                </a:solidFill>
              </a:rPr>
              <a:t>Ultimately ‘Curious Incident’ is a tragedy about a family torn apart by the pressures of looking after their son. Nicolas Tennant and Emily Joyce are excellent as Christopher’s </a:t>
            </a:r>
            <a:r>
              <a:rPr lang="en-US" dirty="0" err="1" smtClean="0">
                <a:solidFill>
                  <a:srgbClr val="0070C0"/>
                </a:solidFill>
              </a:rPr>
              <a:t>bumblingly</a:t>
            </a:r>
            <a:r>
              <a:rPr lang="en-US" dirty="0" smtClean="0">
                <a:solidFill>
                  <a:srgbClr val="0070C0"/>
                </a:solidFill>
              </a:rPr>
              <a:t> selfless dad Ed and </a:t>
            </a:r>
            <a:r>
              <a:rPr lang="en-US" dirty="0" err="1" smtClean="0">
                <a:solidFill>
                  <a:srgbClr val="0070C0"/>
                </a:solidFill>
              </a:rPr>
              <a:t>agonised</a:t>
            </a:r>
            <a:r>
              <a:rPr lang="en-US" dirty="0" smtClean="0">
                <a:solidFill>
                  <a:srgbClr val="0070C0"/>
                </a:solidFill>
              </a:rPr>
              <a:t> mum Judy, driven to put her own wellbeing before that of the child who will never love her in the way she loves him.</a:t>
            </a:r>
            <a:endParaRPr lang="ru-RU" dirty="0">
              <a:solidFill>
                <a:srgbClr val="0070C0"/>
              </a:solidFill>
            </a:endParaRPr>
          </a:p>
        </p:txBody>
      </p:sp>
      <p:sp>
        <p:nvSpPr>
          <p:cNvPr id="9" name="TextBox 8"/>
          <p:cNvSpPr txBox="1"/>
          <p:nvPr/>
        </p:nvSpPr>
        <p:spPr>
          <a:xfrm>
            <a:off x="2214546" y="4286256"/>
            <a:ext cx="6000792" cy="2031325"/>
          </a:xfrm>
          <a:prstGeom prst="rect">
            <a:avLst/>
          </a:prstGeom>
          <a:noFill/>
        </p:spPr>
        <p:txBody>
          <a:bodyPr wrap="square" rtlCol="0">
            <a:spAutoFit/>
          </a:bodyPr>
          <a:lstStyle/>
          <a:p>
            <a:r>
              <a:rPr lang="en-US" dirty="0" smtClean="0">
                <a:solidFill>
                  <a:srgbClr val="0070C0"/>
                </a:solidFill>
              </a:rPr>
              <a:t>Ultimately ‘Curious Incident’ is a tragedy about a family torn apart by the pressures of looking after their son. Nicolas Tennant and Emily Joyce are excellent as Christopher’s </a:t>
            </a:r>
            <a:r>
              <a:rPr lang="en-US" dirty="0" err="1" smtClean="0">
                <a:solidFill>
                  <a:srgbClr val="0070C0"/>
                </a:solidFill>
              </a:rPr>
              <a:t>bumblingly</a:t>
            </a:r>
            <a:r>
              <a:rPr lang="en-US" dirty="0" smtClean="0">
                <a:solidFill>
                  <a:srgbClr val="0070C0"/>
                </a:solidFill>
              </a:rPr>
              <a:t> selfless dad Ed and </a:t>
            </a:r>
            <a:r>
              <a:rPr lang="en-US" dirty="0" err="1" smtClean="0">
                <a:solidFill>
                  <a:srgbClr val="0070C0"/>
                </a:solidFill>
              </a:rPr>
              <a:t>agonised</a:t>
            </a:r>
            <a:r>
              <a:rPr lang="en-US" dirty="0" smtClean="0">
                <a:solidFill>
                  <a:srgbClr val="0070C0"/>
                </a:solidFill>
              </a:rPr>
              <a:t> mum Judy, driven to put her own wellbeing before that of the child who will never love her in the way she loves him.</a:t>
            </a:r>
            <a:endParaRPr lang="ru-RU" dirty="0" smtClean="0">
              <a:solidFill>
                <a:srgbClr val="0070C0"/>
              </a:solidFill>
            </a:endParaRP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
                                            <p:txEl>
                                              <p:pRg st="1" end="1"/>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 calcmode="lin" valueType="num">
                                      <p:cBhvr>
                                        <p:cTn id="19" dur="10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7">
                                            <p:txEl>
                                              <p:pRg st="0" end="0"/>
                                            </p:txEl>
                                          </p:spTgt>
                                        </p:tgtEl>
                                      </p:cBhvr>
                                    </p:animEffect>
                                  </p:childTnLst>
                                </p:cTn>
                              </p:par>
                              <p:par>
                                <p:cTn id="22" presetID="24"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to="" calcmode="lin" valueType="num">
                                      <p:cBhvr>
                                        <p:cTn id="24" dur="1" fill="hold"/>
                                        <p:tgtEl>
                                          <p:spTgt spid="5"/>
                                        </p:tgtEl>
                                        <p:attrNameLst>
                                          <p:attrName/>
                                        </p:attrNameLst>
                                      </p:cBhvr>
                                    </p:anim>
                                  </p:childTnLst>
                                </p:cTn>
                              </p:par>
                              <p:par>
                                <p:cTn id="25" presetID="29" presetClass="entr" presetSubtype="0" fill="hold" nodeType="with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p:cTn id="27"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28"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142844" y="0"/>
            <a:ext cx="3309047" cy="830997"/>
          </a:xfrm>
          <a:prstGeom prst="rect">
            <a:avLst/>
          </a:prstGeom>
        </p:spPr>
        <p:txBody>
          <a:bodyPr wrap="none">
            <a:spAutoFit/>
          </a:bodyPr>
          <a:lstStyle/>
          <a:p>
            <a:pPr lvl="0" fontAlgn="base">
              <a:spcBef>
                <a:spcPct val="0"/>
              </a:spcBef>
              <a:spcAft>
                <a:spcPct val="0"/>
              </a:spcAft>
            </a:pPr>
            <a:r>
              <a:rPr lang="en-US" sz="2400" b="1" dirty="0" smtClean="0">
                <a:solidFill>
                  <a:srgbClr val="0070C0"/>
                </a:solidFill>
                <a:latin typeface="Constantia" pitchFamily="18" charset="0"/>
                <a:ea typeface="Times New Roman" pitchFamily="18" charset="0"/>
                <a:cs typeface="Times New Roman" pitchFamily="18" charset="0"/>
              </a:rPr>
              <a:t>Harry Potter</a:t>
            </a:r>
          </a:p>
          <a:p>
            <a:pPr lvl="0" fontAlgn="base">
              <a:spcBef>
                <a:spcPct val="0"/>
              </a:spcBef>
              <a:spcAft>
                <a:spcPct val="0"/>
              </a:spcAft>
            </a:pPr>
            <a:r>
              <a:rPr lang="en-US" sz="2400" b="1" dirty="0" smtClean="0">
                <a:solidFill>
                  <a:srgbClr val="0070C0"/>
                </a:solidFill>
                <a:latin typeface="Constantia" pitchFamily="18" charset="0"/>
                <a:ea typeface="Times New Roman" pitchFamily="18" charset="0"/>
                <a:cs typeface="Times New Roman" pitchFamily="18" charset="0"/>
              </a:rPr>
              <a:t> and the Cursed Child</a:t>
            </a:r>
            <a:endParaRPr lang="en-US" sz="3600" dirty="0" smtClean="0">
              <a:solidFill>
                <a:srgbClr val="0070C0"/>
              </a:solidFill>
              <a:latin typeface="Arial" pitchFamily="34" charset="0"/>
            </a:endParaRPr>
          </a:p>
        </p:txBody>
      </p:sp>
      <p:pic>
        <p:nvPicPr>
          <p:cNvPr id="4" name="Рисунок 3" descr="Harry Potter and the Cursed Child"/>
          <p:cNvPicPr/>
          <p:nvPr/>
        </p:nvPicPr>
        <p:blipFill>
          <a:blip r:embed="rId3"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4286248" y="285728"/>
            <a:ext cx="4429156" cy="3643338"/>
          </a:xfrm>
          <a:prstGeom prst="rect">
            <a:avLst/>
          </a:prstGeom>
          <a:noFill/>
          <a:ln>
            <a:noFill/>
          </a:ln>
        </p:spPr>
      </p:pic>
      <p:sp>
        <p:nvSpPr>
          <p:cNvPr id="6" name="Прямоугольник 5"/>
          <p:cNvSpPr/>
          <p:nvPr/>
        </p:nvSpPr>
        <p:spPr>
          <a:xfrm>
            <a:off x="142844" y="857233"/>
            <a:ext cx="3929090" cy="5632311"/>
          </a:xfrm>
          <a:prstGeom prst="rect">
            <a:avLst/>
          </a:prstGeom>
        </p:spPr>
        <p:txBody>
          <a:bodyPr wrap="square">
            <a:spAutoFit/>
          </a:bodyPr>
          <a:lstStyle/>
          <a:p>
            <a:pPr lvl="0" fontAlgn="base">
              <a:spcBef>
                <a:spcPct val="0"/>
              </a:spcBef>
              <a:spcAft>
                <a:spcPct val="0"/>
              </a:spcAft>
            </a:pPr>
            <a:r>
              <a:rPr lang="en-US" dirty="0" smtClean="0">
                <a:solidFill>
                  <a:srgbClr val="0070C0"/>
                </a:solidFill>
                <a:latin typeface="Constantia" pitchFamily="18" charset="0"/>
                <a:ea typeface="Calibri" pitchFamily="34" charset="0"/>
                <a:cs typeface="Times New Roman" pitchFamily="18" charset="0"/>
              </a:rPr>
              <a:t>Harry Potter's epic West End adventure is pure magic</a:t>
            </a:r>
            <a:endParaRPr lang="ru-RU" sz="1100" dirty="0" smtClean="0">
              <a:solidFill>
                <a:srgbClr val="0070C0"/>
              </a:solidFill>
              <a:latin typeface="Arial" pitchFamily="34" charset="0"/>
            </a:endParaRPr>
          </a:p>
          <a:p>
            <a:pPr lvl="0" eaLnBrk="0" fontAlgn="base" hangingPunct="0">
              <a:spcBef>
                <a:spcPct val="0"/>
              </a:spcBef>
              <a:spcAft>
                <a:spcPct val="0"/>
              </a:spcAft>
            </a:pPr>
            <a:r>
              <a:rPr lang="en-US" dirty="0" smtClean="0">
                <a:solidFill>
                  <a:srgbClr val="0070C0"/>
                </a:solidFill>
                <a:ea typeface="Calibri" pitchFamily="34" charset="0"/>
                <a:cs typeface="Times New Roman" pitchFamily="18" charset="0"/>
              </a:rPr>
              <a:t>‘</a:t>
            </a:r>
            <a:r>
              <a:rPr lang="en-US" dirty="0" smtClean="0">
                <a:solidFill>
                  <a:srgbClr val="0070C0"/>
                </a:solidFill>
                <a:latin typeface="Constantia" pitchFamily="18" charset="0"/>
                <a:ea typeface="Calibri" pitchFamily="34" charset="0"/>
                <a:cs typeface="Times New Roman" pitchFamily="18" charset="0"/>
              </a:rPr>
              <a:t>Harry Potter and the Cursed Child</a:t>
            </a:r>
            <a:r>
              <a:rPr lang="en-US" dirty="0" smtClean="0">
                <a:solidFill>
                  <a:srgbClr val="0070C0"/>
                </a:solidFill>
                <a:ea typeface="Calibri" pitchFamily="34" charset="0"/>
                <a:cs typeface="Times New Roman" pitchFamily="18" charset="0"/>
              </a:rPr>
              <a:t>’</a:t>
            </a:r>
            <a:r>
              <a:rPr lang="en-US" dirty="0" smtClean="0">
                <a:solidFill>
                  <a:srgbClr val="0070C0"/>
                </a:solidFill>
                <a:latin typeface="Constantia" pitchFamily="18" charset="0"/>
                <a:ea typeface="Calibri" pitchFamily="34" charset="0"/>
                <a:cs typeface="Times New Roman" pitchFamily="18" charset="0"/>
              </a:rPr>
              <a:t> is an absolute hoot, a joyous, big-hearted, ludicrously incident-packed and magic-heavy romp that has to stand as one of the most unrelentingly entertaining things to hit the West End. Writer Jack Thorne, director John Tiffany and a world-class team have played a blinder; if the two-part, five-hour-plus show is clearly a bit on the long side, it</a:t>
            </a:r>
            <a:r>
              <a:rPr lang="en-US" dirty="0" smtClean="0">
                <a:solidFill>
                  <a:srgbClr val="0070C0"/>
                </a:solidFill>
                <a:ea typeface="Calibri" pitchFamily="34" charset="0"/>
                <a:cs typeface="Times New Roman" pitchFamily="18" charset="0"/>
              </a:rPr>
              <a:t>’</a:t>
            </a:r>
            <a:r>
              <a:rPr lang="en-US" dirty="0" smtClean="0">
                <a:solidFill>
                  <a:srgbClr val="0070C0"/>
                </a:solidFill>
                <a:latin typeface="Constantia" pitchFamily="18" charset="0"/>
                <a:ea typeface="Calibri" pitchFamily="34" charset="0"/>
                <a:cs typeface="Times New Roman" pitchFamily="18" charset="0"/>
              </a:rPr>
              <a:t>s forgivable. </a:t>
            </a:r>
            <a:r>
              <a:rPr lang="en-US" dirty="0" smtClean="0">
                <a:solidFill>
                  <a:srgbClr val="0070C0"/>
                </a:solidFill>
                <a:ea typeface="Calibri" pitchFamily="34" charset="0"/>
                <a:cs typeface="Times New Roman" pitchFamily="18" charset="0"/>
              </a:rPr>
              <a:t>‘</a:t>
            </a:r>
            <a:r>
              <a:rPr lang="en-US" dirty="0" smtClean="0">
                <a:solidFill>
                  <a:srgbClr val="0070C0"/>
                </a:solidFill>
                <a:latin typeface="Constantia" pitchFamily="18" charset="0"/>
                <a:ea typeface="Calibri" pitchFamily="34" charset="0"/>
                <a:cs typeface="Times New Roman" pitchFamily="18" charset="0"/>
              </a:rPr>
              <a:t>The Cursed Child</a:t>
            </a:r>
            <a:r>
              <a:rPr lang="en-US" dirty="0" smtClean="0">
                <a:solidFill>
                  <a:srgbClr val="0070C0"/>
                </a:solidFill>
                <a:ea typeface="Calibri" pitchFamily="34" charset="0"/>
                <a:cs typeface="Times New Roman" pitchFamily="18" charset="0"/>
              </a:rPr>
              <a:t>’</a:t>
            </a:r>
            <a:r>
              <a:rPr lang="en-US" dirty="0" smtClean="0">
                <a:solidFill>
                  <a:srgbClr val="0070C0"/>
                </a:solidFill>
                <a:latin typeface="Constantia" pitchFamily="18" charset="0"/>
                <a:ea typeface="Calibri" pitchFamily="34" charset="0"/>
                <a:cs typeface="Times New Roman" pitchFamily="18" charset="0"/>
              </a:rPr>
              <a:t> emphatically exists for fans of Harry Potter, and much of its power derives from the visceral, often highly emotional impact of feeling that you</a:t>
            </a:r>
            <a:r>
              <a:rPr lang="en-US" dirty="0" smtClean="0">
                <a:solidFill>
                  <a:srgbClr val="0070C0"/>
                </a:solidFill>
                <a:ea typeface="Calibri" pitchFamily="34" charset="0"/>
                <a:cs typeface="Times New Roman" pitchFamily="18" charset="0"/>
              </a:rPr>
              <a:t>’</a:t>
            </a:r>
            <a:r>
              <a:rPr lang="en-US" dirty="0" smtClean="0">
                <a:solidFill>
                  <a:srgbClr val="0070C0"/>
                </a:solidFill>
                <a:latin typeface="Constantia" pitchFamily="18" charset="0"/>
                <a:ea typeface="Calibri" pitchFamily="34" charset="0"/>
                <a:cs typeface="Times New Roman" pitchFamily="18" charset="0"/>
              </a:rPr>
              <a:t>re in the same room as Rowling</a:t>
            </a:r>
            <a:r>
              <a:rPr lang="en-US" dirty="0" smtClean="0">
                <a:solidFill>
                  <a:srgbClr val="0070C0"/>
                </a:solidFill>
                <a:ea typeface="Calibri" pitchFamily="34" charset="0"/>
                <a:cs typeface="Times New Roman" pitchFamily="18" charset="0"/>
              </a:rPr>
              <a:t>’</a:t>
            </a:r>
            <a:r>
              <a:rPr lang="en-US" dirty="0" smtClean="0">
                <a:solidFill>
                  <a:srgbClr val="0070C0"/>
                </a:solidFill>
                <a:latin typeface="Constantia" pitchFamily="18" charset="0"/>
                <a:ea typeface="Calibri" pitchFamily="34" charset="0"/>
                <a:cs typeface="Times New Roman" pitchFamily="18" charset="0"/>
              </a:rPr>
              <a:t>s iconic characters. </a:t>
            </a:r>
            <a:endParaRPr lang="en-US" sz="2800" dirty="0" smtClean="0">
              <a:solidFill>
                <a:srgbClr val="0070C0"/>
              </a:solidFill>
              <a:latin typeface="Arial" pitchFamily="34" charset="0"/>
            </a:endParaRPr>
          </a:p>
        </p:txBody>
      </p:sp>
      <p:sp>
        <p:nvSpPr>
          <p:cNvPr id="8" name="Прямоугольник 7"/>
          <p:cNvSpPr/>
          <p:nvPr/>
        </p:nvSpPr>
        <p:spPr>
          <a:xfrm>
            <a:off x="4357686" y="4357694"/>
            <a:ext cx="4572032" cy="1754326"/>
          </a:xfrm>
          <a:prstGeom prst="rect">
            <a:avLst/>
          </a:prstGeom>
        </p:spPr>
        <p:txBody>
          <a:bodyPr wrap="square">
            <a:spAutoFit/>
          </a:bodyPr>
          <a:lstStyle/>
          <a:p>
            <a:pPr fontAlgn="base">
              <a:spcBef>
                <a:spcPct val="0"/>
              </a:spcBef>
              <a:spcAft>
                <a:spcPct val="0"/>
              </a:spcAft>
            </a:pPr>
            <a:r>
              <a:rPr lang="en-US" sz="2000" dirty="0" smtClean="0">
                <a:solidFill>
                  <a:srgbClr val="0070C0"/>
                </a:solidFill>
              </a:rPr>
              <a:t>There’s also a sense that this story of wizards and witches is being treated with the respect its now substantially grown-up </a:t>
            </a:r>
            <a:r>
              <a:rPr lang="en-US" sz="2000" dirty="0" err="1" smtClean="0">
                <a:solidFill>
                  <a:srgbClr val="0070C0"/>
                </a:solidFill>
              </a:rPr>
              <a:t>fanbase</a:t>
            </a:r>
            <a:r>
              <a:rPr lang="en-US" sz="2000" dirty="0" smtClean="0">
                <a:solidFill>
                  <a:srgbClr val="0070C0"/>
                </a:solidFill>
              </a:rPr>
              <a:t> craves. </a:t>
            </a:r>
            <a:endParaRPr lang="ru-RU" sz="2000" dirty="0" smtClean="0">
              <a:solidFill>
                <a:srgbClr val="0070C0"/>
              </a:solidFill>
            </a:endParaRPr>
          </a:p>
          <a:p>
            <a:pPr lvl="0" fontAlgn="base">
              <a:spcBef>
                <a:spcPct val="0"/>
              </a:spcBef>
              <a:spcAft>
                <a:spcPct val="0"/>
              </a:spcAft>
            </a:pPr>
            <a:endParaRPr lang="en-US" sz="2800" dirty="0" smtClean="0">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xEl>
                                              <p:pRg st="1" end="1"/>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20"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
                                            <p:txEl>
                                              <p:pRg st="0" end="0"/>
                                            </p:txEl>
                                          </p:spTgt>
                                        </p:tgtEl>
                                      </p:cBhvr>
                                    </p:animEffect>
                                  </p:childTnLst>
                                </p:cTn>
                              </p:par>
                            </p:childTnLst>
                          </p:cTn>
                        </p:par>
                        <p:par>
                          <p:cTn id="22" fill="hold">
                            <p:stCondLst>
                              <p:cond delay="3000"/>
                            </p:stCondLst>
                            <p:childTnLst>
                              <p:par>
                                <p:cTn id="23" presetID="29" presetClass="entr" presetSubtype="0" fill="hold" nodeType="after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 calcmode="lin" valueType="num">
                                      <p:cBhvr>
                                        <p:cTn id="25"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26"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7" dur="1000"/>
                                        <p:tgtEl>
                                          <p:spTgt spid="6">
                                            <p:txEl>
                                              <p:pRg st="1" end="1"/>
                                            </p:txEl>
                                          </p:spTgt>
                                        </p:tgtEl>
                                      </p:cBhvr>
                                    </p:animEffect>
                                  </p:childTnLst>
                                </p:cTn>
                              </p:par>
                              <p:par>
                                <p:cTn id="28" presetID="24" presetClass="entr" presetSubtype="0" fill="hold" nodeType="withEffect">
                                  <p:stCondLst>
                                    <p:cond delay="0"/>
                                  </p:stCondLst>
                                  <p:childTnLst>
                                    <p:set>
                                      <p:cBhvr>
                                        <p:cTn id="29" dur="1" fill="hold">
                                          <p:stCondLst>
                                            <p:cond delay="0"/>
                                          </p:stCondLst>
                                        </p:cTn>
                                        <p:tgtEl>
                                          <p:spTgt spid="4"/>
                                        </p:tgtEl>
                                        <p:attrNameLst>
                                          <p:attrName>style.visibility</p:attrName>
                                        </p:attrNameLst>
                                      </p:cBhvr>
                                      <p:to>
                                        <p:strVal val="visible"/>
                                      </p:to>
                                    </p:set>
                                    <p:anim to="" calcmode="lin" valueType="num">
                                      <p:cBhvr>
                                        <p:cTn id="30" dur="1" fill="hold"/>
                                        <p:tgtEl>
                                          <p:spTgt spid="4"/>
                                        </p:tgtEl>
                                        <p:attrNameLst>
                                          <p:attrName/>
                                        </p:attrNameLst>
                                      </p:cBhvr>
                                    </p:anim>
                                  </p:childTnLst>
                                </p:cTn>
                              </p:par>
                              <p:par>
                                <p:cTn id="31" presetID="29" presetClass="entr" presetSubtype="0" fill="hold" nodeType="withEffect">
                                  <p:stCondLst>
                                    <p:cond delay="0"/>
                                  </p:stCondLst>
                                  <p:childTnLst>
                                    <p:set>
                                      <p:cBhvr>
                                        <p:cTn id="32" dur="1" fill="hold">
                                          <p:stCondLst>
                                            <p:cond delay="0"/>
                                          </p:stCondLst>
                                        </p:cTn>
                                        <p:tgtEl>
                                          <p:spTgt spid="8">
                                            <p:txEl>
                                              <p:pRg st="0" end="0"/>
                                            </p:txEl>
                                          </p:spTgt>
                                        </p:tgtEl>
                                        <p:attrNameLst>
                                          <p:attrName>style.visibility</p:attrName>
                                        </p:attrNameLst>
                                      </p:cBhvr>
                                      <p:to>
                                        <p:strVal val="visible"/>
                                      </p:to>
                                    </p:set>
                                    <p:anim calcmode="lin" valueType="num">
                                      <p:cBhvr>
                                        <p:cTn id="33" dur="10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34" dur="10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Прямоугольник 3"/>
          <p:cNvSpPr/>
          <p:nvPr/>
        </p:nvSpPr>
        <p:spPr>
          <a:xfrm>
            <a:off x="214282" y="214290"/>
            <a:ext cx="3058851" cy="461665"/>
          </a:xfrm>
          <a:prstGeom prst="rect">
            <a:avLst/>
          </a:prstGeom>
        </p:spPr>
        <p:txBody>
          <a:bodyPr wrap="none">
            <a:spAutoFit/>
          </a:bodyPr>
          <a:lstStyle/>
          <a:p>
            <a:pPr lvl="0" fontAlgn="base">
              <a:spcBef>
                <a:spcPct val="0"/>
              </a:spcBef>
              <a:spcAft>
                <a:spcPct val="0"/>
              </a:spcAft>
            </a:pPr>
            <a:r>
              <a:rPr lang="en-US" sz="2400" b="1" dirty="0" smtClean="0">
                <a:solidFill>
                  <a:srgbClr val="0070C0"/>
                </a:solidFill>
                <a:latin typeface="Constantia" pitchFamily="18" charset="0"/>
                <a:ea typeface="Calibri" pitchFamily="34" charset="0"/>
                <a:cs typeface="Times New Roman" pitchFamily="18" charset="0"/>
              </a:rPr>
              <a:t>Matilda the Musical</a:t>
            </a:r>
            <a:endParaRPr lang="en-US" sz="3600" dirty="0" smtClean="0">
              <a:solidFill>
                <a:srgbClr val="0070C0"/>
              </a:solidFill>
              <a:latin typeface="Arial" pitchFamily="34" charset="0"/>
            </a:endParaRPr>
          </a:p>
        </p:txBody>
      </p:sp>
      <p:pic>
        <p:nvPicPr>
          <p:cNvPr id="5" name="Рисунок 4" descr="Matilda the Musical"/>
          <p:cNvPicPr/>
          <p:nvPr/>
        </p:nvPicPr>
        <p:blipFill>
          <a:blip r:embed="rId3">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3857620" y="285728"/>
            <a:ext cx="4857750" cy="3389125"/>
          </a:xfrm>
          <a:prstGeom prst="rect">
            <a:avLst/>
          </a:prstGeom>
          <a:noFill/>
          <a:ln>
            <a:noFill/>
          </a:ln>
        </p:spPr>
      </p:pic>
      <p:sp>
        <p:nvSpPr>
          <p:cNvPr id="10" name="Прямоугольник 9"/>
          <p:cNvSpPr/>
          <p:nvPr/>
        </p:nvSpPr>
        <p:spPr>
          <a:xfrm>
            <a:off x="214282" y="785794"/>
            <a:ext cx="3357586" cy="5909310"/>
          </a:xfrm>
          <a:prstGeom prst="rect">
            <a:avLst/>
          </a:prstGeom>
        </p:spPr>
        <p:txBody>
          <a:bodyPr wrap="square">
            <a:spAutoFit/>
          </a:bodyPr>
          <a:lstStyle/>
          <a:p>
            <a:pPr lvl="0" fontAlgn="base">
              <a:spcBef>
                <a:spcPct val="0"/>
              </a:spcBef>
              <a:spcAft>
                <a:spcPct val="0"/>
              </a:spcAft>
            </a:pPr>
            <a:r>
              <a:rPr lang="en-US" dirty="0" smtClean="0">
                <a:solidFill>
                  <a:srgbClr val="0070C0"/>
                </a:solidFill>
                <a:latin typeface="Constantia" pitchFamily="18" charset="0"/>
                <a:ea typeface="Times New Roman" pitchFamily="18" charset="0"/>
                <a:cs typeface="Times New Roman" pitchFamily="18" charset="0"/>
              </a:rPr>
              <a:t>Tim Minchin's Dahl musical is deliciously dark</a:t>
            </a:r>
            <a:endParaRPr lang="ru-RU" sz="1100" dirty="0" smtClean="0">
              <a:solidFill>
                <a:srgbClr val="0070C0"/>
              </a:solidFill>
              <a:latin typeface="Arial" pitchFamily="34" charset="0"/>
            </a:endParaRPr>
          </a:p>
          <a:p>
            <a:pPr lvl="0" eaLnBrk="0" fontAlgn="base" hangingPunct="0">
              <a:spcBef>
                <a:spcPct val="0"/>
              </a:spcBef>
              <a:spcAft>
                <a:spcPct val="0"/>
              </a:spcAft>
            </a:pPr>
            <a:r>
              <a:rPr lang="en-US" dirty="0" smtClean="0">
                <a:solidFill>
                  <a:srgbClr val="0070C0"/>
                </a:solidFill>
                <a:latin typeface="Constantia" pitchFamily="18" charset="0"/>
                <a:ea typeface="Times New Roman" pitchFamily="18" charset="0"/>
                <a:cs typeface="Times New Roman" pitchFamily="18" charset="0"/>
              </a:rPr>
              <a:t>Opening to rave reviews in Stratford-upon Avon before transferring to the West End in 2011 and snatching up Olivier Awards with all the alacrity of a sticky-fingered child in a sweetshop, Matthew </a:t>
            </a:r>
            <a:r>
              <a:rPr lang="en-US" dirty="0" err="1" smtClean="0">
                <a:solidFill>
                  <a:srgbClr val="0070C0"/>
                </a:solidFill>
                <a:latin typeface="Constantia" pitchFamily="18" charset="0"/>
                <a:ea typeface="Times New Roman" pitchFamily="18" charset="0"/>
                <a:cs typeface="Times New Roman" pitchFamily="18" charset="0"/>
              </a:rPr>
              <a:t>Warchus's</a:t>
            </a:r>
            <a:r>
              <a:rPr lang="en-US" dirty="0" smtClean="0">
                <a:solidFill>
                  <a:srgbClr val="0070C0"/>
                </a:solidFill>
                <a:latin typeface="Constantia" pitchFamily="18" charset="0"/>
                <a:ea typeface="Times New Roman" pitchFamily="18" charset="0"/>
                <a:cs typeface="Times New Roman" pitchFamily="18" charset="0"/>
              </a:rPr>
              <a:t> RSC production remains a treat. With hindsight, Kelly and Minchin's musical, born of the 1988 novel by that master of the splendidly grotesque </a:t>
            </a:r>
            <a:r>
              <a:rPr lang="en-US" dirty="0" err="1" smtClean="0">
                <a:solidFill>
                  <a:srgbClr val="0070C0"/>
                </a:solidFill>
                <a:latin typeface="Constantia" pitchFamily="18" charset="0"/>
                <a:ea typeface="Times New Roman" pitchFamily="18" charset="0"/>
                <a:cs typeface="Times New Roman" pitchFamily="18" charset="0"/>
              </a:rPr>
              <a:t>Roald</a:t>
            </a:r>
            <a:r>
              <a:rPr lang="en-US" dirty="0" smtClean="0">
                <a:solidFill>
                  <a:srgbClr val="0070C0"/>
                </a:solidFill>
                <a:latin typeface="Constantia" pitchFamily="18" charset="0"/>
                <a:ea typeface="Times New Roman" pitchFamily="18" charset="0"/>
                <a:cs typeface="Times New Roman" pitchFamily="18" charset="0"/>
              </a:rPr>
              <a:t> Dahl, is a little too long and, dramatically, a tad wayward. But like the curly-haired little girl in the famous nursery rhyme, when it is good, it is very, very good. And it's even better when it's horrid.</a:t>
            </a:r>
            <a:endParaRPr lang="en-US" sz="2800" dirty="0" smtClean="0">
              <a:solidFill>
                <a:srgbClr val="0070C0"/>
              </a:solidFill>
              <a:latin typeface="Arial" pitchFamily="34" charset="0"/>
            </a:endParaRPr>
          </a:p>
        </p:txBody>
      </p:sp>
      <p:sp>
        <p:nvSpPr>
          <p:cNvPr id="12" name="Прямоугольник 11"/>
          <p:cNvSpPr/>
          <p:nvPr/>
        </p:nvSpPr>
        <p:spPr>
          <a:xfrm>
            <a:off x="3571868" y="3718679"/>
            <a:ext cx="5286380" cy="3139321"/>
          </a:xfrm>
          <a:prstGeom prst="rect">
            <a:avLst/>
          </a:prstGeom>
        </p:spPr>
        <p:txBody>
          <a:bodyPr wrap="square">
            <a:spAutoFit/>
          </a:bodyPr>
          <a:lstStyle/>
          <a:p>
            <a:pPr lvl="0" fontAlgn="base">
              <a:spcBef>
                <a:spcPct val="0"/>
              </a:spcBef>
              <a:spcAft>
                <a:spcPct val="0"/>
              </a:spcAft>
            </a:pPr>
            <a:r>
              <a:rPr lang="en-US" dirty="0" smtClean="0">
                <a:solidFill>
                  <a:srgbClr val="0070C0"/>
                </a:solidFill>
                <a:latin typeface="Constantia" pitchFamily="18" charset="0"/>
                <a:ea typeface="Times New Roman" pitchFamily="18" charset="0"/>
                <a:cs typeface="Times New Roman" pitchFamily="18" charset="0"/>
              </a:rPr>
              <a:t>As for the children, they are irresistible, stomping and skipping through Peter Darling's angular choreography, thrilling young audiences and push-pulling grown-ups from tears to gasps to laughter with such relentless energy that it leaves you breathless, exhilarated and </a:t>
            </a:r>
            <a:r>
              <a:rPr lang="en-US" dirty="0" err="1" smtClean="0">
                <a:solidFill>
                  <a:srgbClr val="0070C0"/>
                </a:solidFill>
                <a:latin typeface="Constantia" pitchFamily="18" charset="0"/>
                <a:ea typeface="Times New Roman" pitchFamily="18" charset="0"/>
                <a:cs typeface="Times New Roman" pitchFamily="18" charset="0"/>
              </a:rPr>
              <a:t>marvelling</a:t>
            </a:r>
            <a:r>
              <a:rPr lang="en-US" dirty="0" smtClean="0">
                <a:solidFill>
                  <a:srgbClr val="0070C0"/>
                </a:solidFill>
                <a:latin typeface="Constantia" pitchFamily="18" charset="0"/>
                <a:ea typeface="Times New Roman" pitchFamily="18" charset="0"/>
                <a:cs typeface="Times New Roman" pitchFamily="18" charset="0"/>
              </a:rPr>
              <a:t> at the many ways in which Minchin, Kelly and Dahl demonstrate that growing up is a lifelong </a:t>
            </a:r>
            <a:r>
              <a:rPr lang="en-US" dirty="0" err="1" smtClean="0">
                <a:solidFill>
                  <a:srgbClr val="0070C0"/>
                </a:solidFill>
                <a:latin typeface="Constantia" pitchFamily="18" charset="0"/>
                <a:ea typeface="Times New Roman" pitchFamily="18" charset="0"/>
                <a:cs typeface="Times New Roman" pitchFamily="18" charset="0"/>
              </a:rPr>
              <a:t>endeavour</a:t>
            </a:r>
            <a:r>
              <a:rPr lang="en-US" dirty="0" smtClean="0">
                <a:solidFill>
                  <a:srgbClr val="0070C0"/>
                </a:solidFill>
                <a:latin typeface="Constantia" pitchFamily="18" charset="0"/>
                <a:ea typeface="Times New Roman" pitchFamily="18" charset="0"/>
                <a:cs typeface="Times New Roman" pitchFamily="18" charset="0"/>
              </a:rPr>
              <a:t>. For kids, yes, but also for the children that we all remain at heart, this is wise, wicked, glorious fun.</a:t>
            </a:r>
            <a:endParaRPr lang="en-US" sz="2800"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10">
                                            <p:txEl>
                                              <p:pRg st="0" end="0"/>
                                            </p:txEl>
                                          </p:spTgt>
                                        </p:tgtEl>
                                        <p:attrNameLst>
                                          <p:attrName>style.visibility</p:attrName>
                                        </p:attrNameLst>
                                      </p:cBhvr>
                                      <p:to>
                                        <p:strVal val="visible"/>
                                      </p:to>
                                    </p:set>
                                    <p:anim calcmode="lin" valueType="num">
                                      <p:cBhvr>
                                        <p:cTn id="13"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0">
                                            <p:txEl>
                                              <p:pRg st="0" end="0"/>
                                            </p:txEl>
                                          </p:spTgt>
                                        </p:tgtEl>
                                      </p:cBhvr>
                                    </p:animEffect>
                                  </p:childTnLst>
                                </p:cTn>
                              </p:par>
                            </p:childTnLst>
                          </p:cTn>
                        </p:par>
                        <p:par>
                          <p:cTn id="16" fill="hold">
                            <p:stCondLst>
                              <p:cond delay="2000"/>
                            </p:stCondLst>
                            <p:childTnLst>
                              <p:par>
                                <p:cTn id="17" presetID="29" presetClass="entr" presetSubtype="0" fill="hold" nodeType="afterEffect">
                                  <p:stCondLst>
                                    <p:cond delay="0"/>
                                  </p:stCondLst>
                                  <p:childTnLst>
                                    <p:set>
                                      <p:cBhvr>
                                        <p:cTn id="18" dur="1" fill="hold">
                                          <p:stCondLst>
                                            <p:cond delay="0"/>
                                          </p:stCondLst>
                                        </p:cTn>
                                        <p:tgtEl>
                                          <p:spTgt spid="10">
                                            <p:txEl>
                                              <p:pRg st="1" end="1"/>
                                            </p:txEl>
                                          </p:spTgt>
                                        </p:tgtEl>
                                        <p:attrNameLst>
                                          <p:attrName>style.visibility</p:attrName>
                                        </p:attrNameLst>
                                      </p:cBhvr>
                                      <p:to>
                                        <p:strVal val="visible"/>
                                      </p:to>
                                    </p:set>
                                    <p:anim calcmode="lin" valueType="num">
                                      <p:cBhvr>
                                        <p:cTn id="19" dur="1000" fill="hold"/>
                                        <p:tgtEl>
                                          <p:spTgt spid="10">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10">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10">
                                            <p:txEl>
                                              <p:pRg st="1" end="1"/>
                                            </p:txEl>
                                          </p:spTgt>
                                        </p:tgtEl>
                                      </p:cBhvr>
                                    </p:animEffect>
                                  </p:childTnLst>
                                </p:cTn>
                              </p:par>
                              <p:par>
                                <p:cTn id="22" presetID="24" presetClass="entr" presetSubtype="0"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 to="" calcmode="lin" valueType="num">
                                      <p:cBhvr>
                                        <p:cTn id="24" dur="1" fill="hold"/>
                                        <p:tgtEl>
                                          <p:spTgt spid="5"/>
                                        </p:tgtEl>
                                        <p:attrNameLst>
                                          <p:attrName/>
                                        </p:attrNameLst>
                                      </p:cBhvr>
                                    </p:anim>
                                  </p:childTnLst>
                                </p:cTn>
                              </p:par>
                              <p:par>
                                <p:cTn id="25" presetID="29" presetClass="entr" presetSubtype="0" fill="hold" nodeType="with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 calcmode="lin" valueType="num">
                                      <p:cBhvr>
                                        <p:cTn id="27" dur="1000" fill="hold"/>
                                        <p:tgtEl>
                                          <p:spTgt spid="12">
                                            <p:txEl>
                                              <p:pRg st="0" end="0"/>
                                            </p:txEl>
                                          </p:spTgt>
                                        </p:tgtEl>
                                        <p:attrNameLst>
                                          <p:attrName>ppt_x</p:attrName>
                                        </p:attrNameLst>
                                      </p:cBhvr>
                                      <p:tavLst>
                                        <p:tav tm="0">
                                          <p:val>
                                            <p:strVal val="#ppt_x-.2"/>
                                          </p:val>
                                        </p:tav>
                                        <p:tav tm="100000">
                                          <p:val>
                                            <p:strVal val="#ppt_x"/>
                                          </p:val>
                                        </p:tav>
                                      </p:tavLst>
                                    </p:anim>
                                    <p:anim calcmode="lin" valueType="num">
                                      <p:cBhvr>
                                        <p:cTn id="28" dur="1000" fill="hold"/>
                                        <p:tgtEl>
                                          <p:spTgt spid="1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1500166" y="357166"/>
            <a:ext cx="6072230" cy="1754326"/>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British cinematography</a:t>
            </a: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40962" name="Picture 2"/>
          <p:cNvPicPr>
            <a:picLocks noChangeAspect="1" noChangeArrowheads="1"/>
          </p:cNvPicPr>
          <p:nvPr/>
        </p:nvPicPr>
        <p:blipFill>
          <a:blip r:embed="rId3"/>
          <a:srcRect/>
          <a:stretch>
            <a:fillRect/>
          </a:stretch>
        </p:blipFill>
        <p:spPr bwMode="auto">
          <a:xfrm>
            <a:off x="1357290" y="2428868"/>
            <a:ext cx="6072230" cy="357827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24" presetClass="entr" presetSubtype="0" fill="hold" nodeType="withEffect">
                                  <p:stCondLst>
                                    <p:cond delay="0"/>
                                  </p:stCondLst>
                                  <p:childTnLst>
                                    <p:set>
                                      <p:cBhvr>
                                        <p:cTn id="9" dur="1" fill="hold">
                                          <p:stCondLst>
                                            <p:cond delay="0"/>
                                          </p:stCondLst>
                                        </p:cTn>
                                        <p:tgtEl>
                                          <p:spTgt spid="40962"/>
                                        </p:tgtEl>
                                        <p:attrNameLst>
                                          <p:attrName>style.visibility</p:attrName>
                                        </p:attrNameLst>
                                      </p:cBhvr>
                                      <p:to>
                                        <p:strVal val="visible"/>
                                      </p:to>
                                    </p:set>
                                    <p:anim to="" calcmode="lin" valueType="num">
                                      <p:cBhvr>
                                        <p:cTn id="10" dur="1" fill="hold"/>
                                        <p:tgtEl>
                                          <p:spTgt spid="4096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214282" y="285728"/>
            <a:ext cx="2643206" cy="3416320"/>
          </a:xfrm>
          <a:prstGeom prst="rect">
            <a:avLst/>
          </a:prstGeom>
        </p:spPr>
        <p:txBody>
          <a:bodyPr wrap="square">
            <a:spAutoFit/>
          </a:bodyPr>
          <a:lstStyle/>
          <a:p>
            <a:r>
              <a:rPr lang="en-US" sz="2400" dirty="0" smtClean="0">
                <a:solidFill>
                  <a:srgbClr val="0070C0"/>
                </a:solidFill>
              </a:rPr>
              <a:t>In England the cinema is usually called “the pictures”. Cinema-going is a </a:t>
            </a:r>
            <a:r>
              <a:rPr lang="en-US" sz="2400" dirty="0" err="1" smtClean="0">
                <a:solidFill>
                  <a:srgbClr val="0070C0"/>
                </a:solidFill>
              </a:rPr>
              <a:t>favourite</a:t>
            </a:r>
            <a:r>
              <a:rPr lang="en-US" sz="2400" dirty="0" smtClean="0">
                <a:solidFill>
                  <a:srgbClr val="0070C0"/>
                </a:solidFill>
              </a:rPr>
              <a:t> pastime in Britain. People go to the cinema once or twice a week. </a:t>
            </a:r>
            <a:endParaRPr lang="ru-RU" sz="2400" dirty="0">
              <a:solidFill>
                <a:srgbClr val="0070C0"/>
              </a:solidFill>
            </a:endParaRPr>
          </a:p>
        </p:txBody>
      </p:sp>
      <p:pic>
        <p:nvPicPr>
          <p:cNvPr id="2050" name="Picture 2"/>
          <p:cNvPicPr>
            <a:picLocks noChangeAspect="1" noChangeArrowheads="1"/>
          </p:cNvPicPr>
          <p:nvPr/>
        </p:nvPicPr>
        <p:blipFill>
          <a:blip r:embed="rId3"/>
          <a:srcRect/>
          <a:stretch>
            <a:fillRect/>
          </a:stretch>
        </p:blipFill>
        <p:spPr bwMode="auto">
          <a:xfrm>
            <a:off x="3000364" y="1928802"/>
            <a:ext cx="5905541" cy="442915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 to="" calcmode="lin" valueType="num">
                                      <p:cBhvr>
                                        <p:cTn id="12" dur="1" fill="hold"/>
                                        <p:tgtEl>
                                          <p:spTgt spid="205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5" name="TextBox 4"/>
          <p:cNvSpPr txBox="1"/>
          <p:nvPr/>
        </p:nvSpPr>
        <p:spPr>
          <a:xfrm>
            <a:off x="357158" y="142852"/>
            <a:ext cx="4071966" cy="5016758"/>
          </a:xfrm>
          <a:prstGeom prst="rect">
            <a:avLst/>
          </a:prstGeom>
          <a:noFill/>
        </p:spPr>
        <p:txBody>
          <a:bodyPr wrap="square" rtlCol="0">
            <a:spAutoFit/>
          </a:bodyPr>
          <a:lstStyle/>
          <a:p>
            <a:r>
              <a:rPr lang="en-US" sz="2000" dirty="0" smtClean="0">
                <a:solidFill>
                  <a:srgbClr val="0070C0"/>
                </a:solidFill>
              </a:rPr>
              <a:t> </a:t>
            </a:r>
            <a:endParaRPr lang="ru-RU" sz="2000" dirty="0" smtClean="0">
              <a:solidFill>
                <a:srgbClr val="0070C0"/>
              </a:solidFill>
            </a:endParaRPr>
          </a:p>
          <a:p>
            <a:r>
              <a:rPr lang="en-US" sz="2000" dirty="0" smtClean="0">
                <a:solidFill>
                  <a:srgbClr val="0070C0"/>
                </a:solidFill>
              </a:rPr>
              <a:t>Cinema in England began to develop at the end of the 19th century when the British mechanic and the optician Robert William Paul decided to try a res nova and was engaged in producing and film direction.. At the same time creators of the French motion picture art - brothers </a:t>
            </a:r>
            <a:r>
              <a:rPr lang="en-US" sz="2000" dirty="0" err="1" smtClean="0">
                <a:solidFill>
                  <a:srgbClr val="0070C0"/>
                </a:solidFill>
              </a:rPr>
              <a:t>Lumiere</a:t>
            </a:r>
            <a:r>
              <a:rPr lang="en-US" sz="2000" dirty="0" smtClean="0">
                <a:solidFill>
                  <a:srgbClr val="0070C0"/>
                </a:solidFill>
              </a:rPr>
              <a:t> also worked on creation of the device "cinematograph" together with Paul. Their success motivated and inspired William to try similar short films. In spite of the fact that pictures carried very primitive plot, they had great success in the audience. </a:t>
            </a:r>
            <a:endParaRPr lang="ru-RU" sz="2000" dirty="0">
              <a:solidFill>
                <a:srgbClr val="0070C0"/>
              </a:solidFill>
            </a:endParaRPr>
          </a:p>
        </p:txBody>
      </p:sp>
      <p:pic>
        <p:nvPicPr>
          <p:cNvPr id="3074" name="Picture 2"/>
          <p:cNvPicPr>
            <a:picLocks noChangeAspect="1" noChangeArrowheads="1"/>
          </p:cNvPicPr>
          <p:nvPr/>
        </p:nvPicPr>
        <p:blipFill>
          <a:blip r:embed="rId3"/>
          <a:srcRect/>
          <a:stretch>
            <a:fillRect/>
          </a:stretch>
        </p:blipFill>
        <p:spPr bwMode="auto">
          <a:xfrm>
            <a:off x="4786314" y="428604"/>
            <a:ext cx="3952887" cy="592933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 to="" calcmode="lin" valueType="num">
                                      <p:cBhvr>
                                        <p:cTn id="12" dur="1" fill="hold"/>
                                        <p:tgtEl>
                                          <p:spTgt spid="307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6" name="TextBox 5"/>
          <p:cNvSpPr txBox="1"/>
          <p:nvPr/>
        </p:nvSpPr>
        <p:spPr>
          <a:xfrm>
            <a:off x="214282" y="214290"/>
            <a:ext cx="7286676" cy="3139321"/>
          </a:xfrm>
          <a:prstGeom prst="rect">
            <a:avLst/>
          </a:prstGeom>
          <a:noFill/>
        </p:spPr>
        <p:txBody>
          <a:bodyPr wrap="square" rtlCol="0">
            <a:spAutoFit/>
          </a:bodyPr>
          <a:lstStyle/>
          <a:p>
            <a:r>
              <a:rPr lang="en-US" sz="2000" dirty="0" smtClean="0">
                <a:solidFill>
                  <a:srgbClr val="0070C0"/>
                </a:solidFill>
              </a:rPr>
              <a:t>During the pre-war period the English cinema was in complete decline though first and took leading positions. Its revival fell already on post war period and developed in two directions: classical English and cinema of absurdity. In 50th and 60th in Great Britain there was a commercial cinema, and the English detective story became its </a:t>
            </a:r>
            <a:r>
              <a:rPr lang="en-US" sz="2000" dirty="0" err="1" smtClean="0">
                <a:solidFill>
                  <a:srgbClr val="0070C0"/>
                </a:solidFill>
              </a:rPr>
              <a:t>favourite</a:t>
            </a:r>
            <a:r>
              <a:rPr lang="en-US" sz="2000" dirty="0" smtClean="0">
                <a:solidFill>
                  <a:srgbClr val="0070C0"/>
                </a:solidFill>
              </a:rPr>
              <a:t> genre. During this period there are all famous screen versions of detective stories of books of Agatha Christie, there are first parts about the cult character of books of Ian Fleming "the Agent 007 ″.</a:t>
            </a:r>
            <a:endParaRPr lang="ru-RU" sz="2000" dirty="0" smtClean="0">
              <a:solidFill>
                <a:srgbClr val="0070C0"/>
              </a:solidFill>
            </a:endParaRPr>
          </a:p>
          <a:p>
            <a:endParaRPr lang="ru-RU" dirty="0"/>
          </a:p>
        </p:txBody>
      </p:sp>
      <p:pic>
        <p:nvPicPr>
          <p:cNvPr id="16386" name="Picture 2"/>
          <p:cNvPicPr>
            <a:picLocks noChangeAspect="1" noChangeArrowheads="1"/>
          </p:cNvPicPr>
          <p:nvPr/>
        </p:nvPicPr>
        <p:blipFill>
          <a:blip r:embed="rId3"/>
          <a:srcRect/>
          <a:stretch>
            <a:fillRect/>
          </a:stretch>
        </p:blipFill>
        <p:spPr bwMode="auto">
          <a:xfrm>
            <a:off x="1928794" y="2928934"/>
            <a:ext cx="6072230" cy="364333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16386"/>
                                        </p:tgtEl>
                                        <p:attrNameLst>
                                          <p:attrName>style.visibility</p:attrName>
                                        </p:attrNameLst>
                                      </p:cBhvr>
                                      <p:to>
                                        <p:strVal val="visible"/>
                                      </p:to>
                                    </p:set>
                                    <p:anim to="" calcmode="lin" valueType="num">
                                      <p:cBhvr>
                                        <p:cTn id="12" dur="1" fill="hold"/>
                                        <p:tgtEl>
                                          <p:spTgt spid="1638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2357422" y="500042"/>
            <a:ext cx="4177234" cy="1107996"/>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6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Best Films</a:t>
            </a:r>
            <a:endParaRPr lang="ru-RU" sz="66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23553" name="Picture 1"/>
          <p:cNvPicPr>
            <a:picLocks noChangeAspect="1" noChangeArrowheads="1"/>
          </p:cNvPicPr>
          <p:nvPr/>
        </p:nvPicPr>
        <p:blipFill>
          <a:blip r:embed="rId3"/>
          <a:srcRect/>
          <a:stretch>
            <a:fillRect/>
          </a:stretch>
        </p:blipFill>
        <p:spPr bwMode="auto">
          <a:xfrm>
            <a:off x="857224" y="1928802"/>
            <a:ext cx="7334248" cy="4125515"/>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24" presetClass="entr" presetSubtype="0" fill="hold" nodeType="withEffect">
                                  <p:stCondLst>
                                    <p:cond delay="0"/>
                                  </p:stCondLst>
                                  <p:childTnLst>
                                    <p:set>
                                      <p:cBhvr>
                                        <p:cTn id="9" dur="1" fill="hold">
                                          <p:stCondLst>
                                            <p:cond delay="0"/>
                                          </p:stCondLst>
                                        </p:cTn>
                                        <p:tgtEl>
                                          <p:spTgt spid="23553"/>
                                        </p:tgtEl>
                                        <p:attrNameLst>
                                          <p:attrName>style.visibility</p:attrName>
                                        </p:attrNameLst>
                                      </p:cBhvr>
                                      <p:to>
                                        <p:strVal val="visible"/>
                                      </p:to>
                                    </p:set>
                                    <p:anim to="" calcmode="lin" valueType="num">
                                      <p:cBhvr>
                                        <p:cTn id="10" dur="1" fill="hold"/>
                                        <p:tgtEl>
                                          <p:spTgt spid="2355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17410" name="Rectangle 2"/>
          <p:cNvSpPr>
            <a:spLocks noChangeArrowheads="1"/>
          </p:cNvSpPr>
          <p:nvPr/>
        </p:nvSpPr>
        <p:spPr bwMode="auto">
          <a:xfrm>
            <a:off x="0" y="0"/>
            <a:ext cx="184731" cy="5078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9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17409" name="Рисунок 1"/>
          <p:cNvPicPr>
            <a:picLocks noChangeAspect="1" noChangeArrowheads="1"/>
          </p:cNvPicPr>
          <p:nvPr/>
        </p:nvPicPr>
        <p:blipFill>
          <a:blip r:embed="rId3"/>
          <a:srcRect/>
          <a:stretch>
            <a:fillRect/>
          </a:stretch>
        </p:blipFill>
        <p:spPr bwMode="auto">
          <a:xfrm>
            <a:off x="1000100" y="1285860"/>
            <a:ext cx="6654064" cy="4357718"/>
          </a:xfrm>
          <a:prstGeom prst="rect">
            <a:avLst/>
          </a:prstGeom>
          <a:noFill/>
        </p:spPr>
      </p:pic>
      <p:sp>
        <p:nvSpPr>
          <p:cNvPr id="17411" name="Rectangle 3"/>
          <p:cNvSpPr>
            <a:spLocks noChangeArrowheads="1"/>
          </p:cNvSpPr>
          <p:nvPr/>
        </p:nvSpPr>
        <p:spPr bwMode="auto">
          <a:xfrm>
            <a:off x="0" y="4343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6" name="TextBox 5"/>
          <p:cNvSpPr txBox="1"/>
          <p:nvPr/>
        </p:nvSpPr>
        <p:spPr>
          <a:xfrm>
            <a:off x="428596" y="0"/>
            <a:ext cx="1800878" cy="800219"/>
          </a:xfrm>
          <a:prstGeom prst="rect">
            <a:avLst/>
          </a:prstGeom>
          <a:noFill/>
        </p:spPr>
        <p:txBody>
          <a:bodyPr wrap="none" rtlCol="0">
            <a:spAutoFit/>
          </a:bodyPr>
          <a:lstStyle/>
          <a:p>
            <a:pPr lvl="0"/>
            <a:r>
              <a:rPr lang="en-US" sz="2800" dirty="0" smtClean="0">
                <a:solidFill>
                  <a:srgbClr val="0070C0"/>
                </a:solidFill>
                <a:latin typeface="Calibri" pitchFamily="34" charset="0"/>
                <a:ea typeface="Calibri" pitchFamily="34" charset="0"/>
                <a:cs typeface="Times New Roman" pitchFamily="18" charset="0"/>
              </a:rPr>
              <a:t>Easy Virtue</a:t>
            </a:r>
            <a:endParaRPr lang="ru-RU" dirty="0" smtClean="0">
              <a:solidFill>
                <a:srgbClr val="0070C0"/>
              </a:solidFill>
              <a:latin typeface="Arial" pitchFamily="34" charset="0"/>
            </a:endParaRP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17409"/>
                                        </p:tgtEl>
                                        <p:attrNameLst>
                                          <p:attrName>style.visibility</p:attrName>
                                        </p:attrNameLst>
                                      </p:cBhvr>
                                      <p:to>
                                        <p:strVal val="visible"/>
                                      </p:to>
                                    </p:set>
                                    <p:anim to="" calcmode="lin" valueType="num">
                                      <p:cBhvr>
                                        <p:cTn id="12" dur="1" fill="hold"/>
                                        <p:tgtEl>
                                          <p:spTgt spid="1740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1025" name="Rectangle 1"/>
          <p:cNvSpPr>
            <a:spLocks noChangeArrowheads="1"/>
          </p:cNvSpPr>
          <p:nvPr/>
        </p:nvSpPr>
        <p:spPr bwMode="auto">
          <a:xfrm>
            <a:off x="857224" y="857232"/>
            <a:ext cx="3714776" cy="47705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70C0"/>
                </a:solidFill>
                <a:effectLst/>
                <a:latin typeface="Roboto"/>
                <a:ea typeface="Calibri" pitchFamily="34" charset="0"/>
                <a:cs typeface="Helvetica"/>
              </a:rPr>
              <a:t>Brits are known as people with a refined taste for pleasures. Sitting at home and watching TV is not the way they spend their precious spare time. They prefer to go out and get new emotions consuming intellectual food for thought. That</a:t>
            </a:r>
            <a:r>
              <a:rPr kumimoji="0" lang="en-US" sz="1600" b="0" i="0" u="none" strike="noStrike" cap="none" normalizeH="0" baseline="0" dirty="0" smtClean="0">
                <a:ln>
                  <a:noFill/>
                </a:ln>
                <a:solidFill>
                  <a:srgbClr val="0070C0"/>
                </a:solidFill>
                <a:effectLst/>
                <a:latin typeface="Calibri"/>
                <a:ea typeface="Calibri" pitchFamily="34" charset="0"/>
                <a:cs typeface="Helvetica"/>
              </a:rPr>
              <a:t>’</a:t>
            </a:r>
            <a:r>
              <a:rPr kumimoji="0" lang="en-US" sz="1600" b="0" i="0" u="none" strike="noStrike" cap="none" normalizeH="0" baseline="0" dirty="0" smtClean="0">
                <a:ln>
                  <a:noFill/>
                </a:ln>
                <a:solidFill>
                  <a:srgbClr val="0070C0"/>
                </a:solidFill>
                <a:effectLst/>
                <a:latin typeface="Roboto"/>
                <a:ea typeface="Calibri" pitchFamily="34" charset="0"/>
                <a:cs typeface="Helvetica"/>
              </a:rPr>
              <a:t>s why </a:t>
            </a:r>
            <a:r>
              <a:rPr kumimoji="0" lang="en-US" sz="1600" b="0" i="0" u="none" strike="noStrike" cap="none" normalizeH="0" baseline="0" dirty="0" err="1" smtClean="0">
                <a:ln>
                  <a:noFill/>
                </a:ln>
                <a:solidFill>
                  <a:srgbClr val="0070C0"/>
                </a:solidFill>
                <a:effectLst/>
                <a:latin typeface="Roboto"/>
                <a:ea typeface="Calibri" pitchFamily="34" charset="0"/>
                <a:cs typeface="Helvetica"/>
              </a:rPr>
              <a:t>brits</a:t>
            </a:r>
            <a:r>
              <a:rPr kumimoji="0" lang="en-US" sz="1600" b="0" i="0" u="none" strike="noStrike" cap="none" normalizeH="0" baseline="0" dirty="0" smtClean="0">
                <a:ln>
                  <a:noFill/>
                </a:ln>
                <a:solidFill>
                  <a:srgbClr val="0070C0"/>
                </a:solidFill>
                <a:effectLst/>
                <a:latin typeface="Roboto"/>
                <a:ea typeface="Calibri" pitchFamily="34" charset="0"/>
                <a:cs typeface="Helvetica"/>
              </a:rPr>
              <a:t> are extremely fond of theatre and cinema.</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70C0"/>
                </a:solidFill>
                <a:effectLst/>
                <a:latin typeface="Roboto"/>
                <a:ea typeface="Calibri" pitchFamily="34" charset="0"/>
                <a:cs typeface="Helvetica"/>
              </a:rPr>
              <a:t>Theatre is a popular hobby in Great Britain as well the main theatrical city of the country is London. There are more than 50 different theatres in the capital and about 200 professional companies .World -famous for its concerts is Albert Hall in London. It performs from mid-July till mud-September, involving a great variety of orchestras and conductors, both British and foreign.</a:t>
            </a:r>
            <a:endParaRPr kumimoji="0" lang="en-US" sz="3600" b="0" i="0" u="none" strike="noStrike" cap="none" normalizeH="0" baseline="0" dirty="0" smtClean="0">
              <a:ln>
                <a:noFill/>
              </a:ln>
              <a:solidFill>
                <a:srgbClr val="0070C0"/>
              </a:solidFill>
              <a:effectLst/>
              <a:latin typeface="Arial" pitchFamily="34" charset="0"/>
            </a:endParaRPr>
          </a:p>
        </p:txBody>
      </p:sp>
      <p:pic>
        <p:nvPicPr>
          <p:cNvPr id="1026" name="Picture 2"/>
          <p:cNvPicPr>
            <a:picLocks noChangeAspect="1" noChangeArrowheads="1"/>
          </p:cNvPicPr>
          <p:nvPr/>
        </p:nvPicPr>
        <p:blipFill>
          <a:blip r:embed="rId3"/>
          <a:srcRect/>
          <a:stretch>
            <a:fillRect/>
          </a:stretch>
        </p:blipFill>
        <p:spPr bwMode="auto">
          <a:xfrm>
            <a:off x="4857752" y="1014163"/>
            <a:ext cx="3624261" cy="2629151"/>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025"/>
                                        </p:tgtEl>
                                        <p:attrNameLst>
                                          <p:attrName>style.visibility</p:attrName>
                                        </p:attrNameLst>
                                      </p:cBhvr>
                                      <p:to>
                                        <p:strVal val="visible"/>
                                      </p:to>
                                    </p:set>
                                    <p:anim calcmode="lin" valueType="num">
                                      <p:cBhvr>
                                        <p:cTn id="7" dur="1000" fill="hold"/>
                                        <p:tgtEl>
                                          <p:spTgt spid="1025"/>
                                        </p:tgtEl>
                                        <p:attrNameLst>
                                          <p:attrName>ppt_x</p:attrName>
                                        </p:attrNameLst>
                                      </p:cBhvr>
                                      <p:tavLst>
                                        <p:tav tm="0">
                                          <p:val>
                                            <p:strVal val="#ppt_x-.2"/>
                                          </p:val>
                                        </p:tav>
                                        <p:tav tm="100000">
                                          <p:val>
                                            <p:strVal val="#ppt_x"/>
                                          </p:val>
                                        </p:tav>
                                      </p:tavLst>
                                    </p:anim>
                                    <p:anim calcmode="lin" valueType="num">
                                      <p:cBhvr>
                                        <p:cTn id="8" dur="1000" fill="hold"/>
                                        <p:tgtEl>
                                          <p:spTgt spid="1025"/>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5"/>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p:cTn id="13" dur="1000" fill="hold"/>
                                        <p:tgtEl>
                                          <p:spTgt spid="1026"/>
                                        </p:tgtEl>
                                        <p:attrNameLst>
                                          <p:attrName>ppt_x</p:attrName>
                                        </p:attrNameLst>
                                      </p:cBhvr>
                                      <p:tavLst>
                                        <p:tav tm="0">
                                          <p:val>
                                            <p:strVal val="#ppt_x-.2"/>
                                          </p:val>
                                        </p:tav>
                                        <p:tav tm="100000">
                                          <p:val>
                                            <p:strVal val="#ppt_x"/>
                                          </p:val>
                                        </p:tav>
                                      </p:tavLst>
                                    </p:anim>
                                    <p:anim calcmode="lin" valueType="num">
                                      <p:cBhvr>
                                        <p:cTn id="14"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18433" name="Рисунок 4"/>
          <p:cNvPicPr>
            <a:picLocks noChangeAspect="1" noChangeArrowheads="1"/>
          </p:cNvPicPr>
          <p:nvPr/>
        </p:nvPicPr>
        <p:blipFill>
          <a:blip r:embed="rId3"/>
          <a:srcRect/>
          <a:stretch>
            <a:fillRect/>
          </a:stretch>
        </p:blipFill>
        <p:spPr bwMode="auto">
          <a:xfrm>
            <a:off x="928662" y="1142984"/>
            <a:ext cx="7072362" cy="4495434"/>
          </a:xfrm>
          <a:prstGeom prst="rect">
            <a:avLst/>
          </a:prstGeom>
          <a:noFill/>
        </p:spPr>
      </p:pic>
      <p:sp>
        <p:nvSpPr>
          <p:cNvPr id="18435" name="Rectangle 3"/>
          <p:cNvSpPr>
            <a:spLocks noChangeArrowheads="1"/>
          </p:cNvSpPr>
          <p:nvPr/>
        </p:nvSpPr>
        <p:spPr bwMode="auto">
          <a:xfrm>
            <a:off x="0" y="4229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6" name="Прямоугольник 5"/>
          <p:cNvSpPr/>
          <p:nvPr/>
        </p:nvSpPr>
        <p:spPr>
          <a:xfrm>
            <a:off x="285720" y="142852"/>
            <a:ext cx="3345852" cy="523220"/>
          </a:xfrm>
          <a:prstGeom prst="rect">
            <a:avLst/>
          </a:prstGeom>
        </p:spPr>
        <p:txBody>
          <a:bodyPr wrap="none">
            <a:spAutoFit/>
          </a:bodyPr>
          <a:lstStyle/>
          <a:p>
            <a:pPr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The Boat That Rocked</a:t>
            </a:r>
            <a:endParaRPr lang="en-US" sz="6600"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18433"/>
                                        </p:tgtEl>
                                        <p:attrNameLst>
                                          <p:attrName>style.visibility</p:attrName>
                                        </p:attrNameLst>
                                      </p:cBhvr>
                                      <p:to>
                                        <p:strVal val="visible"/>
                                      </p:to>
                                    </p:set>
                                    <p:anim to="" calcmode="lin" valueType="num">
                                      <p:cBhvr>
                                        <p:cTn id="12" dur="1" fill="hold"/>
                                        <p:tgtEl>
                                          <p:spTgt spid="1843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19457" name="Рисунок 19"/>
          <p:cNvPicPr>
            <a:picLocks noChangeAspect="1" noChangeArrowheads="1"/>
          </p:cNvPicPr>
          <p:nvPr/>
        </p:nvPicPr>
        <p:blipFill>
          <a:blip r:embed="rId3"/>
          <a:srcRect/>
          <a:stretch>
            <a:fillRect/>
          </a:stretch>
        </p:blipFill>
        <p:spPr bwMode="auto">
          <a:xfrm>
            <a:off x="1214414" y="1285860"/>
            <a:ext cx="6572296" cy="4272520"/>
          </a:xfrm>
          <a:prstGeom prst="rect">
            <a:avLst/>
          </a:prstGeom>
          <a:noFill/>
        </p:spPr>
      </p:pic>
      <p:sp>
        <p:nvSpPr>
          <p:cNvPr id="19459" name="Rectangle 3"/>
          <p:cNvSpPr>
            <a:spLocks noChangeArrowheads="1"/>
          </p:cNvSpPr>
          <p:nvPr/>
        </p:nvSpPr>
        <p:spPr bwMode="auto">
          <a:xfrm>
            <a:off x="0" y="4314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6" name="Прямоугольник 5"/>
          <p:cNvSpPr/>
          <p:nvPr/>
        </p:nvSpPr>
        <p:spPr>
          <a:xfrm>
            <a:off x="428596" y="142852"/>
            <a:ext cx="2150589"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The Iron Lady</a:t>
            </a:r>
            <a:endParaRPr lang="ru-RU"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19457"/>
                                        </p:tgtEl>
                                        <p:attrNameLst>
                                          <p:attrName>style.visibility</p:attrName>
                                        </p:attrNameLst>
                                      </p:cBhvr>
                                      <p:to>
                                        <p:strVal val="visible"/>
                                      </p:to>
                                    </p:set>
                                    <p:anim to="" calcmode="lin" valueType="num">
                                      <p:cBhvr>
                                        <p:cTn id="12" dur="1" fill="hold"/>
                                        <p:tgtEl>
                                          <p:spTgt spid="1945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21505" name="Рисунок 28"/>
          <p:cNvPicPr>
            <a:picLocks noChangeAspect="1" noChangeArrowheads="1"/>
          </p:cNvPicPr>
          <p:nvPr/>
        </p:nvPicPr>
        <p:blipFill>
          <a:blip r:embed="rId3"/>
          <a:srcRect/>
          <a:stretch>
            <a:fillRect/>
          </a:stretch>
        </p:blipFill>
        <p:spPr bwMode="auto">
          <a:xfrm>
            <a:off x="1000100" y="1214422"/>
            <a:ext cx="7072362" cy="4597603"/>
          </a:xfrm>
          <a:prstGeom prst="rect">
            <a:avLst/>
          </a:prstGeom>
          <a:noFill/>
        </p:spPr>
      </p:pic>
      <p:sp>
        <p:nvSpPr>
          <p:cNvPr id="21507" name="Rectangle 3"/>
          <p:cNvSpPr>
            <a:spLocks noChangeArrowheads="1"/>
          </p:cNvSpPr>
          <p:nvPr/>
        </p:nvSpPr>
        <p:spPr bwMode="auto">
          <a:xfrm>
            <a:off x="0" y="4314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6" name="Прямоугольник 5"/>
          <p:cNvSpPr/>
          <p:nvPr/>
        </p:nvSpPr>
        <p:spPr>
          <a:xfrm>
            <a:off x="285720" y="214290"/>
            <a:ext cx="3624582"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The Remains of the Day</a:t>
            </a:r>
            <a:endParaRPr lang="ru-RU"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21505"/>
                                        </p:tgtEl>
                                        <p:attrNameLst>
                                          <p:attrName>style.visibility</p:attrName>
                                        </p:attrNameLst>
                                      </p:cBhvr>
                                      <p:to>
                                        <p:strVal val="visible"/>
                                      </p:to>
                                    </p:set>
                                    <p:anim to="" calcmode="lin" valueType="num">
                                      <p:cBhvr>
                                        <p:cTn id="12" dur="1" fill="hold"/>
                                        <p:tgtEl>
                                          <p:spTgt spid="2150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26626" name="Rectangle 2"/>
          <p:cNvSpPr>
            <a:spLocks noChangeArrowheads="1"/>
          </p:cNvSpPr>
          <p:nvPr/>
        </p:nvSpPr>
        <p:spPr bwMode="auto">
          <a:xfrm>
            <a:off x="285720" y="142852"/>
            <a:ext cx="1598515" cy="80021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Billy Elliot</a:t>
            </a:r>
            <a:endParaRPr lang="ru-RU" sz="2800" dirty="0" smtClean="0">
              <a:solidFill>
                <a:srgbClr val="0070C0"/>
              </a:solidFill>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26625" name="Рисунок 31"/>
          <p:cNvPicPr>
            <a:picLocks noChangeAspect="1" noChangeArrowheads="1"/>
          </p:cNvPicPr>
          <p:nvPr/>
        </p:nvPicPr>
        <p:blipFill>
          <a:blip r:embed="rId3"/>
          <a:srcRect/>
          <a:stretch>
            <a:fillRect/>
          </a:stretch>
        </p:blipFill>
        <p:spPr bwMode="auto">
          <a:xfrm>
            <a:off x="714348" y="1071546"/>
            <a:ext cx="7683692" cy="5019683"/>
          </a:xfrm>
          <a:prstGeom prst="rect">
            <a:avLst/>
          </a:prstGeom>
          <a:noFill/>
        </p:spPr>
      </p:pic>
      <p:sp>
        <p:nvSpPr>
          <p:cNvPr id="26627" name="Rectangle 3"/>
          <p:cNvSpPr>
            <a:spLocks noChangeArrowheads="1"/>
          </p:cNvSpPr>
          <p:nvPr/>
        </p:nvSpPr>
        <p:spPr bwMode="auto">
          <a:xfrm>
            <a:off x="0" y="4333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 calcmode="lin" valueType="num">
                                      <p:cBhvr>
                                        <p:cTn id="7" dur="1000" fill="hold"/>
                                        <p:tgtEl>
                                          <p:spTgt spid="2662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662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6626">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26625"/>
                                        </p:tgtEl>
                                        <p:attrNameLst>
                                          <p:attrName>style.visibility</p:attrName>
                                        </p:attrNameLst>
                                      </p:cBhvr>
                                      <p:to>
                                        <p:strVal val="visible"/>
                                      </p:to>
                                    </p:set>
                                    <p:anim to="" calcmode="lin" valueType="num">
                                      <p:cBhvr>
                                        <p:cTn id="12" dur="1" fill="hold"/>
                                        <p:tgtEl>
                                          <p:spTgt spid="2662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500034" y="142852"/>
            <a:ext cx="1510350" cy="523220"/>
          </a:xfrm>
          <a:prstGeom prst="rect">
            <a:avLst/>
          </a:prstGeom>
        </p:spPr>
        <p:txBody>
          <a:bodyPr wrap="none">
            <a:spAutoFit/>
          </a:bodyPr>
          <a:lstStyle/>
          <a:p>
            <a:r>
              <a:rPr lang="en-US" sz="2800" dirty="0" smtClean="0">
                <a:solidFill>
                  <a:srgbClr val="0070C0"/>
                </a:solidFill>
              </a:rPr>
              <a:t>Sherlock </a:t>
            </a:r>
            <a:endParaRPr lang="ru-RU" sz="2800" dirty="0">
              <a:solidFill>
                <a:srgbClr val="0070C0"/>
              </a:solidFill>
            </a:endParaRPr>
          </a:p>
        </p:txBody>
      </p:sp>
      <p:pic>
        <p:nvPicPr>
          <p:cNvPr id="1026" name="Picture 2"/>
          <p:cNvPicPr>
            <a:picLocks noChangeAspect="1" noChangeArrowheads="1"/>
          </p:cNvPicPr>
          <p:nvPr/>
        </p:nvPicPr>
        <p:blipFill>
          <a:blip r:embed="rId3"/>
          <a:srcRect/>
          <a:stretch>
            <a:fillRect/>
          </a:stretch>
        </p:blipFill>
        <p:spPr bwMode="auto">
          <a:xfrm>
            <a:off x="571472" y="1000108"/>
            <a:ext cx="7986768" cy="499173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1026"/>
                                        </p:tgtEl>
                                        <p:attrNameLst>
                                          <p:attrName>style.visibility</p:attrName>
                                        </p:attrNameLst>
                                      </p:cBhvr>
                                      <p:to>
                                        <p:strVal val="visible"/>
                                      </p:to>
                                    </p:set>
                                    <p:anim to="" calcmode="lin" valueType="num">
                                      <p:cBhvr>
                                        <p:cTn id="12" dur="1" fill="hold"/>
                                        <p:tgtEl>
                                          <p:spTgt spid="10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25602" name="Rectangle 2"/>
          <p:cNvSpPr>
            <a:spLocks noChangeArrowheads="1"/>
          </p:cNvSpPr>
          <p:nvPr/>
        </p:nvSpPr>
        <p:spPr bwMode="auto">
          <a:xfrm>
            <a:off x="0" y="0"/>
            <a:ext cx="184731" cy="5078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9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25601" name="Рисунок 34"/>
          <p:cNvPicPr>
            <a:picLocks noChangeAspect="1" noChangeArrowheads="1"/>
          </p:cNvPicPr>
          <p:nvPr/>
        </p:nvPicPr>
        <p:blipFill>
          <a:blip r:embed="rId3"/>
          <a:srcRect/>
          <a:stretch>
            <a:fillRect/>
          </a:stretch>
        </p:blipFill>
        <p:spPr bwMode="auto">
          <a:xfrm>
            <a:off x="1142976" y="1357298"/>
            <a:ext cx="6756354" cy="4695829"/>
          </a:xfrm>
          <a:prstGeom prst="rect">
            <a:avLst/>
          </a:prstGeom>
          <a:noFill/>
        </p:spPr>
      </p:pic>
      <p:sp>
        <p:nvSpPr>
          <p:cNvPr id="25603" name="Rectangle 3"/>
          <p:cNvSpPr>
            <a:spLocks noChangeArrowheads="1"/>
          </p:cNvSpPr>
          <p:nvPr/>
        </p:nvSpPr>
        <p:spPr bwMode="auto">
          <a:xfrm>
            <a:off x="0" y="4581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6" name="Прямоугольник 5"/>
          <p:cNvSpPr/>
          <p:nvPr/>
        </p:nvSpPr>
        <p:spPr>
          <a:xfrm>
            <a:off x="428596" y="214290"/>
            <a:ext cx="3127203"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Shakespeare in Love</a:t>
            </a:r>
            <a:endParaRPr lang="ru-RU"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25601"/>
                                        </p:tgtEl>
                                        <p:attrNameLst>
                                          <p:attrName>style.visibility</p:attrName>
                                        </p:attrNameLst>
                                      </p:cBhvr>
                                      <p:to>
                                        <p:strVal val="visible"/>
                                      </p:to>
                                    </p:set>
                                    <p:anim to="" calcmode="lin" valueType="num">
                                      <p:cBhvr>
                                        <p:cTn id="12" dur="1" fill="hold"/>
                                        <p:tgtEl>
                                          <p:spTgt spid="2560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2457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24577" name="Рисунок 37"/>
          <p:cNvPicPr>
            <a:picLocks noChangeAspect="1" noChangeArrowheads="1"/>
          </p:cNvPicPr>
          <p:nvPr/>
        </p:nvPicPr>
        <p:blipFill>
          <a:blip r:embed="rId3"/>
          <a:srcRect/>
          <a:stretch>
            <a:fillRect/>
          </a:stretch>
        </p:blipFill>
        <p:spPr bwMode="auto">
          <a:xfrm>
            <a:off x="928662" y="1500174"/>
            <a:ext cx="6903937" cy="4576767"/>
          </a:xfrm>
          <a:prstGeom prst="rect">
            <a:avLst/>
          </a:prstGeom>
          <a:noFill/>
        </p:spPr>
      </p:pic>
      <p:sp>
        <p:nvSpPr>
          <p:cNvPr id="24579" name="Rectangle 3"/>
          <p:cNvSpPr>
            <a:spLocks noChangeArrowheads="1"/>
          </p:cNvSpPr>
          <p:nvPr/>
        </p:nvSpPr>
        <p:spPr bwMode="auto">
          <a:xfrm>
            <a:off x="0" y="4391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7" name="Прямоугольник 6"/>
          <p:cNvSpPr/>
          <p:nvPr/>
        </p:nvSpPr>
        <p:spPr>
          <a:xfrm>
            <a:off x="642910" y="285728"/>
            <a:ext cx="3184462"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Bridget Jones’s Diary</a:t>
            </a:r>
            <a:endParaRPr lang="en-US" sz="4400"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1000" fill="hold"/>
                                        <p:tgtEl>
                                          <p:spTgt spid="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24577"/>
                                        </p:tgtEl>
                                        <p:attrNameLst>
                                          <p:attrName>style.visibility</p:attrName>
                                        </p:attrNameLst>
                                      </p:cBhvr>
                                      <p:to>
                                        <p:strVal val="visible"/>
                                      </p:to>
                                    </p:set>
                                    <p:anim to="" calcmode="lin" valueType="num">
                                      <p:cBhvr>
                                        <p:cTn id="12" dur="1" fill="hold"/>
                                        <p:tgtEl>
                                          <p:spTgt spid="2457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2143108" y="428604"/>
            <a:ext cx="4491422" cy="1107996"/>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66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Producers</a:t>
            </a:r>
            <a:endParaRPr lang="ru-RU" sz="66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22529" name="Picture 1"/>
          <p:cNvPicPr>
            <a:picLocks noChangeAspect="1" noChangeArrowheads="1"/>
          </p:cNvPicPr>
          <p:nvPr/>
        </p:nvPicPr>
        <p:blipFill>
          <a:blip r:embed="rId3"/>
          <a:srcRect/>
          <a:stretch>
            <a:fillRect/>
          </a:stretch>
        </p:blipFill>
        <p:spPr bwMode="auto">
          <a:xfrm>
            <a:off x="1000100" y="1785926"/>
            <a:ext cx="7143750" cy="478155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24" presetClass="entr" presetSubtype="0" fill="hold" nodeType="withEffect">
                                  <p:stCondLst>
                                    <p:cond delay="0"/>
                                  </p:stCondLst>
                                  <p:childTnLst>
                                    <p:set>
                                      <p:cBhvr>
                                        <p:cTn id="9" dur="1" fill="hold">
                                          <p:stCondLst>
                                            <p:cond delay="0"/>
                                          </p:stCondLst>
                                        </p:cTn>
                                        <p:tgtEl>
                                          <p:spTgt spid="22529"/>
                                        </p:tgtEl>
                                        <p:attrNameLst>
                                          <p:attrName>style.visibility</p:attrName>
                                        </p:attrNameLst>
                                      </p:cBhvr>
                                      <p:to>
                                        <p:strVal val="visible"/>
                                      </p:to>
                                    </p:set>
                                    <p:anim to="" calcmode="lin" valueType="num">
                                      <p:cBhvr>
                                        <p:cTn id="10" dur="1" fill="hold"/>
                                        <p:tgtEl>
                                          <p:spTgt spid="2252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32770" name="Рисунок 40"/>
          <p:cNvPicPr>
            <a:picLocks noChangeAspect="1" noChangeArrowheads="1"/>
          </p:cNvPicPr>
          <p:nvPr/>
        </p:nvPicPr>
        <p:blipFill>
          <a:blip r:embed="rId3"/>
          <a:srcRect/>
          <a:stretch>
            <a:fillRect/>
          </a:stretch>
        </p:blipFill>
        <p:spPr bwMode="auto">
          <a:xfrm>
            <a:off x="142844" y="1857364"/>
            <a:ext cx="4502752" cy="3265631"/>
          </a:xfrm>
          <a:prstGeom prst="rect">
            <a:avLst/>
          </a:prstGeom>
          <a:noFill/>
        </p:spPr>
      </p:pic>
      <p:pic>
        <p:nvPicPr>
          <p:cNvPr id="32769" name="Рисунок 43"/>
          <p:cNvPicPr>
            <a:picLocks noChangeAspect="1" noChangeArrowheads="1"/>
          </p:cNvPicPr>
          <p:nvPr/>
        </p:nvPicPr>
        <p:blipFill>
          <a:blip r:embed="rId4"/>
          <a:srcRect/>
          <a:stretch>
            <a:fillRect/>
          </a:stretch>
        </p:blipFill>
        <p:spPr bwMode="auto">
          <a:xfrm>
            <a:off x="4891700" y="1785926"/>
            <a:ext cx="4252300" cy="3848692"/>
          </a:xfrm>
          <a:prstGeom prst="rect">
            <a:avLst/>
          </a:prstGeom>
          <a:noFill/>
        </p:spPr>
      </p:pic>
      <p:sp>
        <p:nvSpPr>
          <p:cNvPr id="32772" name="Rectangle 4"/>
          <p:cNvSpPr>
            <a:spLocks noChangeArrowheads="1"/>
          </p:cNvSpPr>
          <p:nvPr/>
        </p:nvSpPr>
        <p:spPr bwMode="auto">
          <a:xfrm>
            <a:off x="5357818" y="214290"/>
            <a:ext cx="2310248" cy="80021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Alan Cumming</a:t>
            </a:r>
            <a:endParaRPr lang="ru-RU" sz="2800" dirty="0" smtClean="0">
              <a:solidFill>
                <a:srgbClr val="0070C0"/>
              </a:solidFill>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32773" name="Rectangle 5"/>
          <p:cNvSpPr>
            <a:spLocks noChangeArrowheads="1"/>
          </p:cNvSpPr>
          <p:nvPr/>
        </p:nvSpPr>
        <p:spPr bwMode="auto">
          <a:xfrm>
            <a:off x="0" y="8963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8" name="Прямоугольник 7"/>
          <p:cNvSpPr/>
          <p:nvPr/>
        </p:nvSpPr>
        <p:spPr>
          <a:xfrm>
            <a:off x="785786" y="285728"/>
            <a:ext cx="1997085"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Danny Boyle</a:t>
            </a:r>
            <a:endParaRPr lang="ru-RU"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10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32772">
                                            <p:txEl>
                                              <p:pRg st="0" end="0"/>
                                            </p:txEl>
                                          </p:spTgt>
                                        </p:tgtEl>
                                        <p:attrNameLst>
                                          <p:attrName>style.visibility</p:attrName>
                                        </p:attrNameLst>
                                      </p:cBhvr>
                                      <p:to>
                                        <p:strVal val="visible"/>
                                      </p:to>
                                    </p:set>
                                    <p:anim to="" calcmode="lin" valueType="num">
                                      <p:cBhvr>
                                        <p:cTn id="12" dur="1" fill="hold"/>
                                        <p:tgtEl>
                                          <p:spTgt spid="32772">
                                            <p:txEl>
                                              <p:pRg st="0" end="0"/>
                                            </p:txEl>
                                          </p:spTgt>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32770"/>
                                        </p:tgtEl>
                                        <p:attrNameLst>
                                          <p:attrName>style.visibility</p:attrName>
                                        </p:attrNameLst>
                                      </p:cBhvr>
                                      <p:to>
                                        <p:strVal val="visible"/>
                                      </p:to>
                                    </p:set>
                                    <p:anim to="" calcmode="lin" valueType="num">
                                      <p:cBhvr>
                                        <p:cTn id="15" dur="1" fill="hold"/>
                                        <p:tgtEl>
                                          <p:spTgt spid="32770"/>
                                        </p:tgtEl>
                                        <p:attrNameLst>
                                          <p:attrName/>
                                        </p:attrNameLst>
                                      </p:cBhvr>
                                    </p:anim>
                                  </p:childTnLst>
                                </p:cTn>
                              </p:par>
                              <p:par>
                                <p:cTn id="16" presetID="24" presetClass="entr" presetSubtype="0" fill="hold" nodeType="withEffect">
                                  <p:stCondLst>
                                    <p:cond delay="0"/>
                                  </p:stCondLst>
                                  <p:childTnLst>
                                    <p:set>
                                      <p:cBhvr>
                                        <p:cTn id="17" dur="1" fill="hold">
                                          <p:stCondLst>
                                            <p:cond delay="0"/>
                                          </p:stCondLst>
                                        </p:cTn>
                                        <p:tgtEl>
                                          <p:spTgt spid="32769"/>
                                        </p:tgtEl>
                                        <p:attrNameLst>
                                          <p:attrName>style.visibility</p:attrName>
                                        </p:attrNameLst>
                                      </p:cBhvr>
                                      <p:to>
                                        <p:strVal val="visible"/>
                                      </p:to>
                                    </p:set>
                                    <p:anim to="" calcmode="lin" valueType="num">
                                      <p:cBhvr>
                                        <p:cTn id="18" dur="1" fill="hold"/>
                                        <p:tgtEl>
                                          <p:spTgt spid="3276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31746" name="Рисунок 46"/>
          <p:cNvPicPr>
            <a:picLocks noChangeAspect="1" noChangeArrowheads="1"/>
          </p:cNvPicPr>
          <p:nvPr/>
        </p:nvPicPr>
        <p:blipFill>
          <a:blip r:embed="rId3"/>
          <a:srcRect/>
          <a:stretch>
            <a:fillRect/>
          </a:stretch>
        </p:blipFill>
        <p:spPr bwMode="auto">
          <a:xfrm>
            <a:off x="285720" y="1500174"/>
            <a:ext cx="3143272" cy="4708621"/>
          </a:xfrm>
          <a:prstGeom prst="rect">
            <a:avLst/>
          </a:prstGeom>
          <a:noFill/>
        </p:spPr>
      </p:pic>
      <p:pic>
        <p:nvPicPr>
          <p:cNvPr id="31745" name="Рисунок 49"/>
          <p:cNvPicPr>
            <a:picLocks noChangeAspect="1" noChangeArrowheads="1"/>
          </p:cNvPicPr>
          <p:nvPr/>
        </p:nvPicPr>
        <p:blipFill>
          <a:blip r:embed="rId4"/>
          <a:srcRect/>
          <a:stretch>
            <a:fillRect/>
          </a:stretch>
        </p:blipFill>
        <p:spPr bwMode="auto">
          <a:xfrm>
            <a:off x="5072066" y="1357298"/>
            <a:ext cx="3381375" cy="4819650"/>
          </a:xfrm>
          <a:prstGeom prst="rect">
            <a:avLst/>
          </a:prstGeom>
          <a:noFill/>
        </p:spPr>
      </p:pic>
      <p:sp>
        <p:nvSpPr>
          <p:cNvPr id="31747" name="Rectangle 3"/>
          <p:cNvSpPr>
            <a:spLocks noChangeArrowheads="1"/>
          </p:cNvSpPr>
          <p:nvPr/>
        </p:nvSpPr>
        <p:spPr bwMode="auto">
          <a:xfrm>
            <a:off x="642910" y="142852"/>
            <a:ext cx="2116157" cy="80021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Peter </a:t>
            </a:r>
            <a:r>
              <a:rPr lang="en-US" sz="2800" dirty="0" err="1" smtClean="0">
                <a:solidFill>
                  <a:srgbClr val="0070C0"/>
                </a:solidFill>
                <a:latin typeface="Calibri" pitchFamily="34" charset="0"/>
                <a:ea typeface="Calibri" pitchFamily="34" charset="0"/>
                <a:cs typeface="Times New Roman" pitchFamily="18" charset="0"/>
              </a:rPr>
              <a:t>Capaldi</a:t>
            </a:r>
            <a:endParaRPr lang="ru-RU" sz="2800" dirty="0" smtClean="0">
              <a:solidFill>
                <a:srgbClr val="0070C0"/>
              </a:solidFill>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31748" name="Rectangle 4"/>
          <p:cNvSpPr>
            <a:spLocks noChangeArrowheads="1"/>
          </p:cNvSpPr>
          <p:nvPr/>
        </p:nvSpPr>
        <p:spPr bwMode="auto">
          <a:xfrm>
            <a:off x="5786446" y="142852"/>
            <a:ext cx="1933543" cy="80021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Hugh Laurie</a:t>
            </a:r>
            <a:endParaRPr lang="ru-RU" sz="2800" dirty="0" smtClean="0">
              <a:solidFill>
                <a:srgbClr val="0070C0"/>
              </a:solidFill>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31749" name="Rectangle 5"/>
          <p:cNvSpPr>
            <a:spLocks noChangeArrowheads="1"/>
          </p:cNvSpPr>
          <p:nvPr/>
        </p:nvSpPr>
        <p:spPr bwMode="auto">
          <a:xfrm>
            <a:off x="0" y="1241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p:cTn id="7" dur="1000" fill="hold"/>
                                        <p:tgtEl>
                                          <p:spTgt spid="31747">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1747">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1747">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31748">
                                            <p:txEl>
                                              <p:pRg st="0" end="0"/>
                                            </p:txEl>
                                          </p:spTgt>
                                        </p:tgtEl>
                                        <p:attrNameLst>
                                          <p:attrName>style.visibility</p:attrName>
                                        </p:attrNameLst>
                                      </p:cBhvr>
                                      <p:to>
                                        <p:strVal val="visible"/>
                                      </p:to>
                                    </p:set>
                                    <p:anim calcmode="lin" valueType="num">
                                      <p:cBhvr>
                                        <p:cTn id="12" dur="1000" fill="hold"/>
                                        <p:tgtEl>
                                          <p:spTgt spid="31748">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3174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1748">
                                            <p:txEl>
                                              <p:pRg st="0" end="0"/>
                                            </p:txEl>
                                          </p:spTgt>
                                        </p:tgtEl>
                                      </p:cBhvr>
                                    </p:animEffect>
                                  </p:childTnLst>
                                </p:cTn>
                              </p:par>
                              <p:par>
                                <p:cTn id="15" presetID="24"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attrNameLst>
                                          <p:attrName/>
                                        </p:attrNameLst>
                                      </p:cBhvr>
                                    </p:anim>
                                  </p:childTnLst>
                                </p:cTn>
                              </p:par>
                              <p:par>
                                <p:cTn id="18" presetID="24" presetClass="entr" presetSubtype="0" fill="hold" nodeType="withEffect">
                                  <p:stCondLst>
                                    <p:cond delay="0"/>
                                  </p:stCondLst>
                                  <p:childTnLst>
                                    <p:set>
                                      <p:cBhvr>
                                        <p:cTn id="19" dur="1" fill="hold">
                                          <p:stCondLst>
                                            <p:cond delay="0"/>
                                          </p:stCondLst>
                                        </p:cTn>
                                        <p:tgtEl>
                                          <p:spTgt spid="31745"/>
                                        </p:tgtEl>
                                        <p:attrNameLst>
                                          <p:attrName>style.visibility</p:attrName>
                                        </p:attrNameLst>
                                      </p:cBhvr>
                                      <p:to>
                                        <p:strVal val="visible"/>
                                      </p:to>
                                    </p:set>
                                    <p:anim to="" calcmode="lin" valueType="num">
                                      <p:cBhvr>
                                        <p:cTn id="20" dur="1" fill="hold"/>
                                        <p:tgtEl>
                                          <p:spTgt spid="31745"/>
                                        </p:tgtEl>
                                        <p:attrNameLst>
                                          <p:attrName/>
                                        </p:attrNameLst>
                                      </p:cBhvr>
                                    </p:anim>
                                  </p:childTnLst>
                                </p:cTn>
                              </p:par>
                              <p:par>
                                <p:cTn id="21" presetID="24" presetClass="entr" presetSubtype="0" fill="hold" nodeType="withEffect">
                                  <p:stCondLst>
                                    <p:cond delay="0"/>
                                  </p:stCondLst>
                                  <p:childTnLst>
                                    <p:set>
                                      <p:cBhvr>
                                        <p:cTn id="22" dur="1" fill="hold">
                                          <p:stCondLst>
                                            <p:cond delay="0"/>
                                          </p:stCondLst>
                                        </p:cTn>
                                        <p:tgtEl>
                                          <p:spTgt spid="31746"/>
                                        </p:tgtEl>
                                        <p:attrNameLst>
                                          <p:attrName>style.visibility</p:attrName>
                                        </p:attrNameLst>
                                      </p:cBhvr>
                                      <p:to>
                                        <p:strVal val="visible"/>
                                      </p:to>
                                    </p:set>
                                    <p:anim to="" calcmode="lin" valueType="num">
                                      <p:cBhvr>
                                        <p:cTn id="23" dur="1" fill="hold"/>
                                        <p:tgtEl>
                                          <p:spTgt spid="3174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642910" y="214290"/>
            <a:ext cx="7639276" cy="1754326"/>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Historical background of British Theatre </a:t>
            </a:r>
            <a:endParaRPr lang="ru-RU" sz="5400"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5" name="Прямоугольник 4"/>
          <p:cNvSpPr/>
          <p:nvPr/>
        </p:nvSpPr>
        <p:spPr>
          <a:xfrm>
            <a:off x="1643042" y="2357430"/>
            <a:ext cx="6072214" cy="3416320"/>
          </a:xfrm>
          <a:prstGeom prst="rect">
            <a:avLst/>
          </a:prstGeom>
        </p:spPr>
        <p:txBody>
          <a:bodyPr wrap="square">
            <a:spAutoFit/>
          </a:bodyPr>
          <a:lstStyle/>
          <a:p>
            <a:r>
              <a:rPr lang="en-US" sz="2400" dirty="0" smtClean="0">
                <a:solidFill>
                  <a:srgbClr val="0070C0"/>
                </a:solidFill>
              </a:rPr>
              <a:t>Before going into all the startling and fabulous details of contemporary British theatre it’s worth to say a couple of words about where does this theatre stem from. Let’s have a brief retrospective trip in order to see the origins of a modern British theatre. </a:t>
            </a:r>
          </a:p>
          <a:p>
            <a:endParaRPr lang="en-US" sz="2400" dirty="0" smtClean="0">
              <a:solidFill>
                <a:srgbClr val="0070C0"/>
              </a:solidFill>
            </a:endParaRPr>
          </a:p>
          <a:p>
            <a:r>
              <a:rPr lang="en-US" sz="2400" dirty="0" smtClean="0">
                <a:solidFill>
                  <a:srgbClr val="0070C0"/>
                </a:solidFill>
              </a:rPr>
              <a:t>We can mark the following notable periods in the </a:t>
            </a:r>
            <a:r>
              <a:rPr lang="en-US" sz="2400" dirty="0" err="1" smtClean="0">
                <a:solidFill>
                  <a:srgbClr val="0070C0"/>
                </a:solidFill>
              </a:rPr>
              <a:t>сourse</a:t>
            </a:r>
            <a:r>
              <a:rPr lang="en-US" sz="2400" dirty="0" smtClean="0">
                <a:solidFill>
                  <a:srgbClr val="0070C0"/>
                </a:solidFill>
              </a:rPr>
              <a:t> of British Theatre development. </a:t>
            </a:r>
            <a:endParaRPr lang="ru-RU" sz="2400"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p:cTn id="11"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12"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3" dur="1000"/>
                                        <p:tgtEl>
                                          <p:spTgt spid="5">
                                            <p:txEl>
                                              <p:pRg st="0" end="0"/>
                                            </p:txEl>
                                          </p:spTgt>
                                        </p:tgtEl>
                                      </p:cBhvr>
                                    </p:animEffect>
                                  </p:childTnLst>
                                </p:cTn>
                              </p:par>
                              <p:par>
                                <p:cTn id="14" presetID="29" presetClass="entr" presetSubtype="0" fill="hold" nodeType="with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 calcmode="lin" valueType="num">
                                      <p:cBhvr>
                                        <p:cTn id="16" dur="1000" fill="hold"/>
                                        <p:tgtEl>
                                          <p:spTgt spid="5">
                                            <p:txEl>
                                              <p:pRg st="2" end="2"/>
                                            </p:txEl>
                                          </p:spTgt>
                                        </p:tgtEl>
                                        <p:attrNameLst>
                                          <p:attrName>ppt_x</p:attrName>
                                        </p:attrNameLst>
                                      </p:cBhvr>
                                      <p:tavLst>
                                        <p:tav tm="0">
                                          <p:val>
                                            <p:strVal val="#ppt_x-.2"/>
                                          </p:val>
                                        </p:tav>
                                        <p:tav tm="100000">
                                          <p:val>
                                            <p:strVal val="#ppt_x"/>
                                          </p:val>
                                        </p:tav>
                                      </p:tavLst>
                                    </p:anim>
                                    <p:anim calcmode="lin" valueType="num">
                                      <p:cBhvr>
                                        <p:cTn id="17" dur="1000" fill="hold"/>
                                        <p:tgtEl>
                                          <p:spTgt spid="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8"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1571604" y="285728"/>
            <a:ext cx="5734198" cy="1015663"/>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60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Famous actors</a:t>
            </a:r>
            <a:endParaRPr lang="ru-RU" sz="60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11265" name="Picture 1"/>
          <p:cNvPicPr>
            <a:picLocks noChangeAspect="1" noChangeArrowheads="1"/>
          </p:cNvPicPr>
          <p:nvPr/>
        </p:nvPicPr>
        <p:blipFill>
          <a:blip r:embed="rId3"/>
          <a:srcRect/>
          <a:stretch>
            <a:fillRect/>
          </a:stretch>
        </p:blipFill>
        <p:spPr bwMode="auto">
          <a:xfrm>
            <a:off x="857224" y="1785926"/>
            <a:ext cx="7429552" cy="468061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24" presetClass="entr" presetSubtype="0" fill="hold" nodeType="withEffect">
                                  <p:stCondLst>
                                    <p:cond delay="0"/>
                                  </p:stCondLst>
                                  <p:childTnLst>
                                    <p:set>
                                      <p:cBhvr>
                                        <p:cTn id="9" dur="1" fill="hold">
                                          <p:stCondLst>
                                            <p:cond delay="0"/>
                                          </p:stCondLst>
                                        </p:cTn>
                                        <p:tgtEl>
                                          <p:spTgt spid="11265"/>
                                        </p:tgtEl>
                                        <p:attrNameLst>
                                          <p:attrName>style.visibility</p:attrName>
                                        </p:attrNameLst>
                                      </p:cBhvr>
                                      <p:to>
                                        <p:strVal val="visible"/>
                                      </p:to>
                                    </p:set>
                                    <p:anim to="" calcmode="lin" valueType="num">
                                      <p:cBhvr>
                                        <p:cTn id="10" dur="1" fill="hold"/>
                                        <p:tgtEl>
                                          <p:spTgt spid="1126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5" name="Прямоугольник 4"/>
          <p:cNvSpPr/>
          <p:nvPr/>
        </p:nvSpPr>
        <p:spPr>
          <a:xfrm>
            <a:off x="3071802" y="214290"/>
            <a:ext cx="2377574" cy="523220"/>
          </a:xfrm>
          <a:prstGeom prst="rect">
            <a:avLst/>
          </a:prstGeom>
        </p:spPr>
        <p:txBody>
          <a:bodyPr wrap="none">
            <a:spAutoFit/>
          </a:bodyPr>
          <a:lstStyle/>
          <a:p>
            <a:r>
              <a:rPr lang="en-US" sz="2800" dirty="0" smtClean="0">
                <a:solidFill>
                  <a:srgbClr val="0070C0"/>
                </a:solidFill>
              </a:rPr>
              <a:t>Charlie Chaplin</a:t>
            </a:r>
            <a:endParaRPr lang="ru-RU" sz="2800" dirty="0">
              <a:solidFill>
                <a:srgbClr val="0070C0"/>
              </a:solidFill>
            </a:endParaRPr>
          </a:p>
        </p:txBody>
      </p:sp>
      <p:pic>
        <p:nvPicPr>
          <p:cNvPr id="3074" name="Picture 2"/>
          <p:cNvPicPr>
            <a:picLocks noChangeAspect="1" noChangeArrowheads="1"/>
          </p:cNvPicPr>
          <p:nvPr/>
        </p:nvPicPr>
        <p:blipFill>
          <a:blip r:embed="rId3"/>
          <a:srcRect/>
          <a:stretch>
            <a:fillRect/>
          </a:stretch>
        </p:blipFill>
        <p:spPr bwMode="auto">
          <a:xfrm>
            <a:off x="214282" y="857232"/>
            <a:ext cx="5143536" cy="3051250"/>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srcRect/>
          <a:stretch>
            <a:fillRect/>
          </a:stretch>
        </p:blipFill>
        <p:spPr bwMode="auto">
          <a:xfrm>
            <a:off x="3000364" y="4071942"/>
            <a:ext cx="5357850" cy="2500306"/>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0" end="0"/>
                                            </p:txEl>
                                          </p:spTgt>
                                        </p:tgtEl>
                                      </p:cBhvr>
                                    </p:animEffect>
                                  </p:childTnLst>
                                </p:cTn>
                              </p:par>
                              <p:par>
                                <p:cTn id="10" presetID="24"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 to="" calcmode="lin" valueType="num">
                                      <p:cBhvr>
                                        <p:cTn id="12" dur="1" fill="hold"/>
                                        <p:tgtEl>
                                          <p:spTgt spid="3074"/>
                                        </p:tgtEl>
                                        <p:attrNameLst>
                                          <p:attrName/>
                                        </p:attrNameLst>
                                      </p:cBhvr>
                                    </p:anim>
                                  </p:childTnLst>
                                </p:cTn>
                              </p:par>
                              <p:par>
                                <p:cTn id="13" presetID="24" presetClass="entr" presetSubtype="0" fill="hold" nodeType="withEffect">
                                  <p:stCondLst>
                                    <p:cond delay="0"/>
                                  </p:stCondLst>
                                  <p:childTnLst>
                                    <p:set>
                                      <p:cBhvr>
                                        <p:cTn id="14" dur="1" fill="hold">
                                          <p:stCondLst>
                                            <p:cond delay="0"/>
                                          </p:stCondLst>
                                        </p:cTn>
                                        <p:tgtEl>
                                          <p:spTgt spid="3075"/>
                                        </p:tgtEl>
                                        <p:attrNameLst>
                                          <p:attrName>style.visibility</p:attrName>
                                        </p:attrNameLst>
                                      </p:cBhvr>
                                      <p:to>
                                        <p:strVal val="visible"/>
                                      </p:to>
                                    </p:set>
                                    <p:anim to="" calcmode="lin" valueType="num">
                                      <p:cBhvr>
                                        <p:cTn id="15" dur="1" fill="hold"/>
                                        <p:tgtEl>
                                          <p:spTgt spid="307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28679" name="Рисунок 61"/>
          <p:cNvPicPr>
            <a:picLocks noChangeAspect="1" noChangeArrowheads="1"/>
          </p:cNvPicPr>
          <p:nvPr/>
        </p:nvPicPr>
        <p:blipFill>
          <a:blip r:embed="rId3"/>
          <a:srcRect/>
          <a:stretch>
            <a:fillRect/>
          </a:stretch>
        </p:blipFill>
        <p:spPr bwMode="auto">
          <a:xfrm>
            <a:off x="428596" y="1785926"/>
            <a:ext cx="2857520" cy="4082171"/>
          </a:xfrm>
          <a:prstGeom prst="rect">
            <a:avLst/>
          </a:prstGeom>
          <a:noFill/>
        </p:spPr>
      </p:pic>
      <p:pic>
        <p:nvPicPr>
          <p:cNvPr id="28678" name="Рисунок 64"/>
          <p:cNvPicPr>
            <a:picLocks noChangeAspect="1" noChangeArrowheads="1"/>
          </p:cNvPicPr>
          <p:nvPr/>
        </p:nvPicPr>
        <p:blipFill>
          <a:blip r:embed="rId4"/>
          <a:srcRect/>
          <a:stretch>
            <a:fillRect/>
          </a:stretch>
        </p:blipFill>
        <p:spPr bwMode="auto">
          <a:xfrm>
            <a:off x="4929190" y="1785926"/>
            <a:ext cx="2871808" cy="4102582"/>
          </a:xfrm>
          <a:prstGeom prst="rect">
            <a:avLst/>
          </a:prstGeom>
          <a:noFill/>
        </p:spPr>
      </p:pic>
      <p:sp>
        <p:nvSpPr>
          <p:cNvPr id="28682" name="Rectangle 10"/>
          <p:cNvSpPr>
            <a:spLocks noChangeArrowheads="1"/>
          </p:cNvSpPr>
          <p:nvPr/>
        </p:nvSpPr>
        <p:spPr bwMode="auto">
          <a:xfrm>
            <a:off x="0" y="6172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3" name="Прямоугольник 12"/>
          <p:cNvSpPr/>
          <p:nvPr/>
        </p:nvSpPr>
        <p:spPr>
          <a:xfrm>
            <a:off x="5429256" y="285728"/>
            <a:ext cx="1752403"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Tom Hardy</a:t>
            </a:r>
            <a:endParaRPr lang="ru-RU" dirty="0" smtClean="0">
              <a:solidFill>
                <a:srgbClr val="0070C0"/>
              </a:solidFill>
              <a:latin typeface="Arial" pitchFamily="34" charset="0"/>
            </a:endParaRPr>
          </a:p>
        </p:txBody>
      </p:sp>
      <p:sp>
        <p:nvSpPr>
          <p:cNvPr id="14" name="Прямоугольник 13"/>
          <p:cNvSpPr/>
          <p:nvPr/>
        </p:nvSpPr>
        <p:spPr>
          <a:xfrm>
            <a:off x="500034" y="285728"/>
            <a:ext cx="2327176"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James </a:t>
            </a:r>
            <a:r>
              <a:rPr lang="en-US" sz="2800" dirty="0" err="1" smtClean="0">
                <a:solidFill>
                  <a:srgbClr val="0070C0"/>
                </a:solidFill>
                <a:latin typeface="Calibri" pitchFamily="34" charset="0"/>
                <a:ea typeface="Calibri" pitchFamily="34" charset="0"/>
                <a:cs typeface="Times New Roman" pitchFamily="18" charset="0"/>
              </a:rPr>
              <a:t>McAvoy</a:t>
            </a:r>
            <a:endParaRPr lang="ru-RU"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 calcmode="lin" valueType="num">
                                      <p:cBhvr>
                                        <p:cTn id="7" dur="1000" fill="hold"/>
                                        <p:tgtEl>
                                          <p:spTgt spid="1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4">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 calcmode="lin" valueType="num">
                                      <p:cBhvr>
                                        <p:cTn id="12" dur="1000" fill="hold"/>
                                        <p:tgtEl>
                                          <p:spTgt spid="13">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1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xEl>
                                              <p:pRg st="0" end="0"/>
                                            </p:txEl>
                                          </p:spTgt>
                                        </p:tgtEl>
                                      </p:cBhvr>
                                    </p:animEffect>
                                  </p:childTnLst>
                                </p:cTn>
                              </p:par>
                              <p:par>
                                <p:cTn id="15" presetID="24" presetClass="entr" presetSubtype="0" fill="hold" nodeType="withEffect">
                                  <p:stCondLst>
                                    <p:cond delay="0"/>
                                  </p:stCondLst>
                                  <p:childTnLst>
                                    <p:set>
                                      <p:cBhvr>
                                        <p:cTn id="16" dur="1" fill="hold">
                                          <p:stCondLst>
                                            <p:cond delay="0"/>
                                          </p:stCondLst>
                                        </p:cTn>
                                        <p:tgtEl>
                                          <p:spTgt spid="28679"/>
                                        </p:tgtEl>
                                        <p:attrNameLst>
                                          <p:attrName>style.visibility</p:attrName>
                                        </p:attrNameLst>
                                      </p:cBhvr>
                                      <p:to>
                                        <p:strVal val="visible"/>
                                      </p:to>
                                    </p:set>
                                    <p:anim to="" calcmode="lin" valueType="num">
                                      <p:cBhvr>
                                        <p:cTn id="17" dur="1" fill="hold"/>
                                        <p:tgtEl>
                                          <p:spTgt spid="28679"/>
                                        </p:tgtEl>
                                        <p:attrNameLst>
                                          <p:attrName/>
                                        </p:attrNameLst>
                                      </p:cBhvr>
                                    </p:anim>
                                  </p:childTnLst>
                                </p:cTn>
                              </p:par>
                              <p:par>
                                <p:cTn id="18" presetID="24" presetClass="entr" presetSubtype="0" fill="hold" nodeType="withEffect">
                                  <p:stCondLst>
                                    <p:cond delay="0"/>
                                  </p:stCondLst>
                                  <p:childTnLst>
                                    <p:set>
                                      <p:cBhvr>
                                        <p:cTn id="19" dur="1" fill="hold">
                                          <p:stCondLst>
                                            <p:cond delay="0"/>
                                          </p:stCondLst>
                                        </p:cTn>
                                        <p:tgtEl>
                                          <p:spTgt spid="28678"/>
                                        </p:tgtEl>
                                        <p:attrNameLst>
                                          <p:attrName>style.visibility</p:attrName>
                                        </p:attrNameLst>
                                      </p:cBhvr>
                                      <p:to>
                                        <p:strVal val="visible"/>
                                      </p:to>
                                    </p:set>
                                    <p:anim to="" calcmode="lin" valueType="num">
                                      <p:cBhvr>
                                        <p:cTn id="20" dur="1" fill="hold"/>
                                        <p:tgtEl>
                                          <p:spTgt spid="2867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27650" name="Рисунок 67"/>
          <p:cNvPicPr>
            <a:picLocks noChangeAspect="1" noChangeArrowheads="1"/>
          </p:cNvPicPr>
          <p:nvPr/>
        </p:nvPicPr>
        <p:blipFill>
          <a:blip r:embed="rId3"/>
          <a:srcRect/>
          <a:stretch>
            <a:fillRect/>
          </a:stretch>
        </p:blipFill>
        <p:spPr bwMode="auto">
          <a:xfrm>
            <a:off x="714348" y="1571612"/>
            <a:ext cx="2643206" cy="3776009"/>
          </a:xfrm>
          <a:prstGeom prst="rect">
            <a:avLst/>
          </a:prstGeom>
          <a:noFill/>
        </p:spPr>
      </p:pic>
      <p:pic>
        <p:nvPicPr>
          <p:cNvPr id="27649" name="Рисунок 70"/>
          <p:cNvPicPr>
            <a:picLocks noChangeAspect="1" noChangeArrowheads="1"/>
          </p:cNvPicPr>
          <p:nvPr/>
        </p:nvPicPr>
        <p:blipFill>
          <a:blip r:embed="rId4"/>
          <a:srcRect/>
          <a:stretch>
            <a:fillRect/>
          </a:stretch>
        </p:blipFill>
        <p:spPr bwMode="auto">
          <a:xfrm>
            <a:off x="5286380" y="1449147"/>
            <a:ext cx="2786068" cy="3980097"/>
          </a:xfrm>
          <a:prstGeom prst="rect">
            <a:avLst/>
          </a:prstGeom>
          <a:noFill/>
        </p:spPr>
      </p:pic>
      <p:sp>
        <p:nvSpPr>
          <p:cNvPr id="27653" name="Rectangle 5"/>
          <p:cNvSpPr>
            <a:spLocks noChangeArrowheads="1"/>
          </p:cNvSpPr>
          <p:nvPr/>
        </p:nvSpPr>
        <p:spPr bwMode="auto">
          <a:xfrm>
            <a:off x="0" y="6172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8" name="Прямоугольник 7"/>
          <p:cNvSpPr/>
          <p:nvPr/>
        </p:nvSpPr>
        <p:spPr>
          <a:xfrm>
            <a:off x="5286380" y="357166"/>
            <a:ext cx="2512676"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Ewan McGregor</a:t>
            </a:r>
            <a:endParaRPr lang="ru-RU" dirty="0" smtClean="0">
              <a:solidFill>
                <a:srgbClr val="0070C0"/>
              </a:solidFill>
              <a:latin typeface="Arial" pitchFamily="34" charset="0"/>
            </a:endParaRPr>
          </a:p>
        </p:txBody>
      </p:sp>
      <p:sp>
        <p:nvSpPr>
          <p:cNvPr id="9" name="Прямоугольник 8"/>
          <p:cNvSpPr/>
          <p:nvPr/>
        </p:nvSpPr>
        <p:spPr>
          <a:xfrm>
            <a:off x="857224" y="357166"/>
            <a:ext cx="2158476"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Gerard Butler</a:t>
            </a:r>
            <a:endParaRPr lang="ru-RU"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p:cTn id="12" dur="10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
                                            <p:txEl>
                                              <p:pRg st="0" end="0"/>
                                            </p:txEl>
                                          </p:spTgt>
                                        </p:tgtEl>
                                      </p:cBhvr>
                                    </p:animEffect>
                                  </p:childTnLst>
                                </p:cTn>
                              </p:par>
                              <p:par>
                                <p:cTn id="15" presetID="24" presetClass="entr" presetSubtype="0" fill="hold" nodeType="withEffect">
                                  <p:stCondLst>
                                    <p:cond delay="0"/>
                                  </p:stCondLst>
                                  <p:childTnLst>
                                    <p:set>
                                      <p:cBhvr>
                                        <p:cTn id="16" dur="1" fill="hold">
                                          <p:stCondLst>
                                            <p:cond delay="0"/>
                                          </p:stCondLst>
                                        </p:cTn>
                                        <p:tgtEl>
                                          <p:spTgt spid="27650"/>
                                        </p:tgtEl>
                                        <p:attrNameLst>
                                          <p:attrName>style.visibility</p:attrName>
                                        </p:attrNameLst>
                                      </p:cBhvr>
                                      <p:to>
                                        <p:strVal val="visible"/>
                                      </p:to>
                                    </p:set>
                                    <p:anim to="" calcmode="lin" valueType="num">
                                      <p:cBhvr>
                                        <p:cTn id="17" dur="1" fill="hold"/>
                                        <p:tgtEl>
                                          <p:spTgt spid="27650"/>
                                        </p:tgtEl>
                                        <p:attrNameLst>
                                          <p:attrName/>
                                        </p:attrNameLst>
                                      </p:cBhvr>
                                    </p:anim>
                                  </p:childTnLst>
                                </p:cTn>
                              </p:par>
                              <p:par>
                                <p:cTn id="18" presetID="24" presetClass="entr" presetSubtype="0" fill="hold" nodeType="withEffect">
                                  <p:stCondLst>
                                    <p:cond delay="0"/>
                                  </p:stCondLst>
                                  <p:childTnLst>
                                    <p:set>
                                      <p:cBhvr>
                                        <p:cTn id="19" dur="1" fill="hold">
                                          <p:stCondLst>
                                            <p:cond delay="0"/>
                                          </p:stCondLst>
                                        </p:cTn>
                                        <p:tgtEl>
                                          <p:spTgt spid="27649"/>
                                        </p:tgtEl>
                                        <p:attrNameLst>
                                          <p:attrName>style.visibility</p:attrName>
                                        </p:attrNameLst>
                                      </p:cBhvr>
                                      <p:to>
                                        <p:strVal val="visible"/>
                                      </p:to>
                                    </p:set>
                                    <p:anim to="" calcmode="lin" valueType="num">
                                      <p:cBhvr>
                                        <p:cTn id="20" dur="1" fill="hold"/>
                                        <p:tgtEl>
                                          <p:spTgt spid="2764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39938" name="Рисунок 73"/>
          <p:cNvPicPr>
            <a:picLocks noChangeAspect="1" noChangeArrowheads="1"/>
          </p:cNvPicPr>
          <p:nvPr/>
        </p:nvPicPr>
        <p:blipFill>
          <a:blip r:embed="rId3"/>
          <a:srcRect/>
          <a:stretch>
            <a:fillRect/>
          </a:stretch>
        </p:blipFill>
        <p:spPr bwMode="auto">
          <a:xfrm>
            <a:off x="571472" y="1428736"/>
            <a:ext cx="3150402" cy="4500574"/>
          </a:xfrm>
          <a:prstGeom prst="rect">
            <a:avLst/>
          </a:prstGeom>
          <a:noFill/>
        </p:spPr>
      </p:pic>
      <p:pic>
        <p:nvPicPr>
          <p:cNvPr id="39937" name="Рисунок 76"/>
          <p:cNvPicPr>
            <a:picLocks noChangeAspect="1" noChangeArrowheads="1"/>
          </p:cNvPicPr>
          <p:nvPr/>
        </p:nvPicPr>
        <p:blipFill>
          <a:blip r:embed="rId4"/>
          <a:srcRect/>
          <a:stretch>
            <a:fillRect/>
          </a:stretch>
        </p:blipFill>
        <p:spPr bwMode="auto">
          <a:xfrm>
            <a:off x="4857752" y="1571612"/>
            <a:ext cx="2950376" cy="4214822"/>
          </a:xfrm>
          <a:prstGeom prst="rect">
            <a:avLst/>
          </a:prstGeom>
          <a:noFill/>
        </p:spPr>
      </p:pic>
      <p:sp>
        <p:nvSpPr>
          <p:cNvPr id="39939" name="Rectangle 3"/>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39941" name="Rectangle 5"/>
          <p:cNvSpPr>
            <a:spLocks noChangeArrowheads="1"/>
          </p:cNvSpPr>
          <p:nvPr/>
        </p:nvSpPr>
        <p:spPr bwMode="auto">
          <a:xfrm>
            <a:off x="0" y="6172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9" name="Прямоугольник 8"/>
          <p:cNvSpPr/>
          <p:nvPr/>
        </p:nvSpPr>
        <p:spPr>
          <a:xfrm>
            <a:off x="4572000" y="214290"/>
            <a:ext cx="4572000" cy="1015663"/>
          </a:xfrm>
          <a:prstGeom prst="rect">
            <a:avLst/>
          </a:prstGeom>
        </p:spPr>
        <p:txBody>
          <a:bodyPr>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Christian Bale</a:t>
            </a:r>
            <a:endParaRPr lang="ru-RU" sz="2800" dirty="0" smtClean="0">
              <a:solidFill>
                <a:srgbClr val="0070C0"/>
              </a:solidFill>
              <a:latin typeface="Arial" pitchFamily="34" charset="0"/>
            </a:endParaRPr>
          </a:p>
          <a:p>
            <a:pPr lvl="0" eaLnBrk="0" fontAlgn="base" hangingPunct="0">
              <a:spcBef>
                <a:spcPct val="0"/>
              </a:spcBef>
              <a:spcAft>
                <a:spcPct val="0"/>
              </a:spcAft>
            </a:pPr>
            <a:endParaRPr lang="ru-RU" sz="3200" dirty="0" smtClean="0">
              <a:latin typeface="Arial" pitchFamily="34" charset="0"/>
            </a:endParaRPr>
          </a:p>
        </p:txBody>
      </p:sp>
      <p:sp>
        <p:nvSpPr>
          <p:cNvPr id="10" name="Прямоугольник 9"/>
          <p:cNvSpPr/>
          <p:nvPr/>
        </p:nvSpPr>
        <p:spPr>
          <a:xfrm>
            <a:off x="428596" y="214290"/>
            <a:ext cx="4572000" cy="1015663"/>
          </a:xfrm>
          <a:prstGeom prst="rect">
            <a:avLst/>
          </a:prstGeom>
        </p:spPr>
        <p:txBody>
          <a:bodyPr>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Benedict </a:t>
            </a:r>
            <a:r>
              <a:rPr lang="en-US" sz="2800" dirty="0" err="1" smtClean="0">
                <a:solidFill>
                  <a:srgbClr val="0070C0"/>
                </a:solidFill>
                <a:latin typeface="Calibri" pitchFamily="34" charset="0"/>
                <a:ea typeface="Calibri" pitchFamily="34" charset="0"/>
                <a:cs typeface="Times New Roman" pitchFamily="18" charset="0"/>
              </a:rPr>
              <a:t>Cumberbatch</a:t>
            </a:r>
            <a:endParaRPr lang="ru-RU" sz="2800" dirty="0" smtClean="0">
              <a:solidFill>
                <a:srgbClr val="0070C0"/>
              </a:solidFill>
              <a:latin typeface="Arial" pitchFamily="34" charset="0"/>
            </a:endParaRPr>
          </a:p>
          <a:p>
            <a:pPr lvl="0" eaLnBrk="0" fontAlgn="base" hangingPunct="0">
              <a:spcBef>
                <a:spcPct val="0"/>
              </a:spcBef>
              <a:spcAft>
                <a:spcPct val="0"/>
              </a:spcAft>
            </a:pPr>
            <a:endParaRPr lang="ru-RU" sz="3200" dirty="0" smtClean="0">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
                                            <p:txEl>
                                              <p:pRg st="0" end="0"/>
                                            </p:txEl>
                                          </p:spTgt>
                                        </p:tgtEl>
                                      </p:cBhvr>
                                    </p:animEffect>
                                  </p:childTnLst>
                                </p:cTn>
                              </p:par>
                              <p:par>
                                <p:cTn id="15" presetID="24" presetClass="entr" presetSubtype="0" fill="hold" nodeType="withEffect">
                                  <p:stCondLst>
                                    <p:cond delay="0"/>
                                  </p:stCondLst>
                                  <p:childTnLst>
                                    <p:set>
                                      <p:cBhvr>
                                        <p:cTn id="16" dur="1" fill="hold">
                                          <p:stCondLst>
                                            <p:cond delay="0"/>
                                          </p:stCondLst>
                                        </p:cTn>
                                        <p:tgtEl>
                                          <p:spTgt spid="39938"/>
                                        </p:tgtEl>
                                        <p:attrNameLst>
                                          <p:attrName>style.visibility</p:attrName>
                                        </p:attrNameLst>
                                      </p:cBhvr>
                                      <p:to>
                                        <p:strVal val="visible"/>
                                      </p:to>
                                    </p:set>
                                    <p:anim to="" calcmode="lin" valueType="num">
                                      <p:cBhvr>
                                        <p:cTn id="17" dur="1" fill="hold"/>
                                        <p:tgtEl>
                                          <p:spTgt spid="39938"/>
                                        </p:tgtEl>
                                        <p:attrNameLst>
                                          <p:attrName/>
                                        </p:attrNameLst>
                                      </p:cBhvr>
                                    </p:anim>
                                  </p:childTnLst>
                                </p:cTn>
                              </p:par>
                              <p:par>
                                <p:cTn id="18" presetID="24" presetClass="entr" presetSubtype="0" fill="hold" nodeType="withEffect">
                                  <p:stCondLst>
                                    <p:cond delay="0"/>
                                  </p:stCondLst>
                                  <p:childTnLst>
                                    <p:set>
                                      <p:cBhvr>
                                        <p:cTn id="19" dur="1" fill="hold">
                                          <p:stCondLst>
                                            <p:cond delay="0"/>
                                          </p:stCondLst>
                                        </p:cTn>
                                        <p:tgtEl>
                                          <p:spTgt spid="39937"/>
                                        </p:tgtEl>
                                        <p:attrNameLst>
                                          <p:attrName>style.visibility</p:attrName>
                                        </p:attrNameLst>
                                      </p:cBhvr>
                                      <p:to>
                                        <p:strVal val="visible"/>
                                      </p:to>
                                    </p:set>
                                    <p:anim to="" calcmode="lin" valueType="num">
                                      <p:cBhvr>
                                        <p:cTn id="20" dur="1" fill="hold"/>
                                        <p:tgtEl>
                                          <p:spTgt spid="3993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7170" name="Рисунок 79"/>
          <p:cNvPicPr>
            <a:picLocks noChangeAspect="1" noChangeArrowheads="1"/>
          </p:cNvPicPr>
          <p:nvPr/>
        </p:nvPicPr>
        <p:blipFill>
          <a:blip r:embed="rId3"/>
          <a:srcRect/>
          <a:stretch>
            <a:fillRect/>
          </a:stretch>
        </p:blipFill>
        <p:spPr bwMode="auto">
          <a:xfrm>
            <a:off x="571472" y="1357298"/>
            <a:ext cx="2928958" cy="4184226"/>
          </a:xfrm>
          <a:prstGeom prst="rect">
            <a:avLst/>
          </a:prstGeom>
          <a:noFill/>
        </p:spPr>
      </p:pic>
      <p:pic>
        <p:nvPicPr>
          <p:cNvPr id="7169" name="Рисунок 82"/>
          <p:cNvPicPr>
            <a:picLocks noChangeAspect="1" noChangeArrowheads="1"/>
          </p:cNvPicPr>
          <p:nvPr/>
        </p:nvPicPr>
        <p:blipFill>
          <a:blip r:embed="rId4"/>
          <a:srcRect/>
          <a:stretch>
            <a:fillRect/>
          </a:stretch>
        </p:blipFill>
        <p:spPr bwMode="auto">
          <a:xfrm>
            <a:off x="4786314" y="1285860"/>
            <a:ext cx="2857520" cy="4082171"/>
          </a:xfrm>
          <a:prstGeom prst="rect">
            <a:avLst/>
          </a:prstGeom>
          <a:noFill/>
        </p:spPr>
      </p:pic>
      <p:sp>
        <p:nvSpPr>
          <p:cNvPr id="7173" name="Rectangle 5"/>
          <p:cNvSpPr>
            <a:spLocks noChangeArrowheads="1"/>
          </p:cNvSpPr>
          <p:nvPr/>
        </p:nvSpPr>
        <p:spPr bwMode="auto">
          <a:xfrm>
            <a:off x="0" y="6172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9" name="Прямоугольник 8"/>
          <p:cNvSpPr/>
          <p:nvPr/>
        </p:nvSpPr>
        <p:spPr>
          <a:xfrm>
            <a:off x="4572000" y="142852"/>
            <a:ext cx="4572000" cy="1015663"/>
          </a:xfrm>
          <a:prstGeom prst="rect">
            <a:avLst/>
          </a:prstGeom>
        </p:spPr>
        <p:txBody>
          <a:bodyPr>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Gary </a:t>
            </a:r>
            <a:r>
              <a:rPr lang="en-US" sz="2800" dirty="0" err="1" smtClean="0">
                <a:solidFill>
                  <a:srgbClr val="0070C0"/>
                </a:solidFill>
                <a:latin typeface="Calibri" pitchFamily="34" charset="0"/>
                <a:ea typeface="Calibri" pitchFamily="34" charset="0"/>
                <a:cs typeface="Times New Roman" pitchFamily="18" charset="0"/>
              </a:rPr>
              <a:t>Oldman</a:t>
            </a:r>
            <a:endParaRPr lang="ru-RU" sz="2800" dirty="0" smtClean="0">
              <a:solidFill>
                <a:srgbClr val="0070C0"/>
              </a:solidFill>
              <a:latin typeface="Arial" pitchFamily="34" charset="0"/>
            </a:endParaRPr>
          </a:p>
          <a:p>
            <a:pPr lvl="0" eaLnBrk="0" fontAlgn="base" hangingPunct="0">
              <a:spcBef>
                <a:spcPct val="0"/>
              </a:spcBef>
              <a:spcAft>
                <a:spcPct val="0"/>
              </a:spcAft>
            </a:pPr>
            <a:endParaRPr lang="ru-RU" sz="3200" dirty="0" smtClean="0">
              <a:latin typeface="Arial" pitchFamily="34" charset="0"/>
            </a:endParaRPr>
          </a:p>
        </p:txBody>
      </p:sp>
      <p:sp>
        <p:nvSpPr>
          <p:cNvPr id="10" name="Прямоугольник 9"/>
          <p:cNvSpPr/>
          <p:nvPr/>
        </p:nvSpPr>
        <p:spPr>
          <a:xfrm>
            <a:off x="571472" y="214290"/>
            <a:ext cx="2445285"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Daniel Radcliffe</a:t>
            </a:r>
            <a:endParaRPr lang="ru-RU"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p:cTn id="7"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 calcmode="lin" valueType="num">
                                      <p:cBhvr>
                                        <p:cTn id="12"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9">
                                            <p:txEl>
                                              <p:pRg st="0" end="0"/>
                                            </p:txEl>
                                          </p:spTgt>
                                        </p:tgtEl>
                                      </p:cBhvr>
                                    </p:animEffect>
                                  </p:childTnLst>
                                </p:cTn>
                              </p:par>
                              <p:par>
                                <p:cTn id="15" presetID="24" presetClass="entr" presetSubtype="0" fill="hold" nodeType="withEffect">
                                  <p:stCondLst>
                                    <p:cond delay="0"/>
                                  </p:stCondLst>
                                  <p:childTnLst>
                                    <p:set>
                                      <p:cBhvr>
                                        <p:cTn id="16" dur="1" fill="hold">
                                          <p:stCondLst>
                                            <p:cond delay="0"/>
                                          </p:stCondLst>
                                        </p:cTn>
                                        <p:tgtEl>
                                          <p:spTgt spid="7170"/>
                                        </p:tgtEl>
                                        <p:attrNameLst>
                                          <p:attrName>style.visibility</p:attrName>
                                        </p:attrNameLst>
                                      </p:cBhvr>
                                      <p:to>
                                        <p:strVal val="visible"/>
                                      </p:to>
                                    </p:set>
                                    <p:anim to="" calcmode="lin" valueType="num">
                                      <p:cBhvr>
                                        <p:cTn id="17" dur="1" fill="hold"/>
                                        <p:tgtEl>
                                          <p:spTgt spid="7170"/>
                                        </p:tgtEl>
                                        <p:attrNameLst>
                                          <p:attrName/>
                                        </p:attrNameLst>
                                      </p:cBhvr>
                                    </p:anim>
                                  </p:childTnLst>
                                </p:cTn>
                              </p:par>
                              <p:par>
                                <p:cTn id="18" presetID="24" presetClass="entr" presetSubtype="0" fill="hold" nodeType="withEffect">
                                  <p:stCondLst>
                                    <p:cond delay="0"/>
                                  </p:stCondLst>
                                  <p:childTnLst>
                                    <p:set>
                                      <p:cBhvr>
                                        <p:cTn id="19" dur="1" fill="hold">
                                          <p:stCondLst>
                                            <p:cond delay="0"/>
                                          </p:stCondLst>
                                        </p:cTn>
                                        <p:tgtEl>
                                          <p:spTgt spid="7169"/>
                                        </p:tgtEl>
                                        <p:attrNameLst>
                                          <p:attrName>style.visibility</p:attrName>
                                        </p:attrNameLst>
                                      </p:cBhvr>
                                      <p:to>
                                        <p:strVal val="visible"/>
                                      </p:to>
                                    </p:set>
                                    <p:anim to="" calcmode="lin" valueType="num">
                                      <p:cBhvr>
                                        <p:cTn id="20" dur="1" fill="hold"/>
                                        <p:tgtEl>
                                          <p:spTgt spid="716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6145" name="Рисунок 97"/>
          <p:cNvPicPr>
            <a:picLocks noChangeAspect="1" noChangeArrowheads="1"/>
          </p:cNvPicPr>
          <p:nvPr/>
        </p:nvPicPr>
        <p:blipFill>
          <a:blip r:embed="rId3"/>
          <a:srcRect/>
          <a:stretch>
            <a:fillRect/>
          </a:stretch>
        </p:blipFill>
        <p:spPr bwMode="auto">
          <a:xfrm>
            <a:off x="571472" y="1643050"/>
            <a:ext cx="2700342" cy="3857632"/>
          </a:xfrm>
          <a:prstGeom prst="rect">
            <a:avLst/>
          </a:prstGeom>
          <a:noFill/>
        </p:spPr>
      </p:pic>
      <p:sp>
        <p:nvSpPr>
          <p:cNvPr id="6147" name="Rectangle 3"/>
          <p:cNvSpPr>
            <a:spLocks noChangeArrowheads="1"/>
          </p:cNvSpPr>
          <p:nvPr/>
        </p:nvSpPr>
        <p:spPr bwMode="auto">
          <a:xfrm>
            <a:off x="0" y="3314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6" name="Прямоугольник 5"/>
          <p:cNvSpPr/>
          <p:nvPr/>
        </p:nvSpPr>
        <p:spPr>
          <a:xfrm>
            <a:off x="642910" y="214290"/>
            <a:ext cx="2357454" cy="1015663"/>
          </a:xfrm>
          <a:prstGeom prst="rect">
            <a:avLst/>
          </a:prstGeom>
        </p:spPr>
        <p:txBody>
          <a:bodyPr wrap="squar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Michael </a:t>
            </a:r>
            <a:r>
              <a:rPr lang="en-US" sz="2800" dirty="0" err="1" smtClean="0">
                <a:solidFill>
                  <a:srgbClr val="0070C0"/>
                </a:solidFill>
                <a:latin typeface="Calibri" pitchFamily="34" charset="0"/>
                <a:ea typeface="Calibri" pitchFamily="34" charset="0"/>
                <a:cs typeface="Times New Roman" pitchFamily="18" charset="0"/>
              </a:rPr>
              <a:t>Caine</a:t>
            </a:r>
            <a:endParaRPr lang="ru-RU" sz="2800" dirty="0" smtClean="0">
              <a:solidFill>
                <a:srgbClr val="0070C0"/>
              </a:solidFill>
              <a:latin typeface="Arial" pitchFamily="34" charset="0"/>
            </a:endParaRPr>
          </a:p>
          <a:p>
            <a:pPr lvl="0" eaLnBrk="0" fontAlgn="base" hangingPunct="0">
              <a:spcBef>
                <a:spcPct val="0"/>
              </a:spcBef>
              <a:spcAft>
                <a:spcPct val="0"/>
              </a:spcAft>
            </a:pPr>
            <a:endParaRPr lang="ru-RU" sz="3200" dirty="0" smtClean="0">
              <a:latin typeface="Arial" pitchFamily="34" charset="0"/>
            </a:endParaRPr>
          </a:p>
        </p:txBody>
      </p:sp>
      <p:pic>
        <p:nvPicPr>
          <p:cNvPr id="6148" name="Рисунок 85"/>
          <p:cNvPicPr>
            <a:picLocks noChangeAspect="1" noChangeArrowheads="1"/>
          </p:cNvPicPr>
          <p:nvPr/>
        </p:nvPicPr>
        <p:blipFill>
          <a:blip r:embed="rId4"/>
          <a:srcRect/>
          <a:stretch>
            <a:fillRect/>
          </a:stretch>
        </p:blipFill>
        <p:spPr bwMode="auto">
          <a:xfrm>
            <a:off x="4572000" y="1357298"/>
            <a:ext cx="3071834" cy="4388334"/>
          </a:xfrm>
          <a:prstGeom prst="rect">
            <a:avLst/>
          </a:prstGeom>
          <a:noFill/>
        </p:spPr>
      </p:pic>
      <p:sp>
        <p:nvSpPr>
          <p:cNvPr id="6150" name="Rectangle 6"/>
          <p:cNvSpPr>
            <a:spLocks noChangeArrowheads="1"/>
          </p:cNvSpPr>
          <p:nvPr/>
        </p:nvSpPr>
        <p:spPr bwMode="auto">
          <a:xfrm>
            <a:off x="0" y="3314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0" name="Прямоугольник 9"/>
          <p:cNvSpPr/>
          <p:nvPr/>
        </p:nvSpPr>
        <p:spPr>
          <a:xfrm>
            <a:off x="4786314" y="214290"/>
            <a:ext cx="2461508"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Tom </a:t>
            </a:r>
            <a:r>
              <a:rPr lang="en-US" sz="2800" dirty="0" err="1" smtClean="0">
                <a:solidFill>
                  <a:srgbClr val="0070C0"/>
                </a:solidFill>
                <a:latin typeface="Calibri" pitchFamily="34" charset="0"/>
                <a:ea typeface="Calibri" pitchFamily="34" charset="0"/>
                <a:cs typeface="Times New Roman" pitchFamily="18" charset="0"/>
              </a:rPr>
              <a:t>Hiddleston</a:t>
            </a:r>
            <a:endParaRPr lang="ru-RU" sz="2800"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 calcmode="lin" valueType="num">
                                      <p:cBhvr>
                                        <p:cTn id="12"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
                                            <p:txEl>
                                              <p:pRg st="0" end="0"/>
                                            </p:txEl>
                                          </p:spTgt>
                                        </p:tgtEl>
                                      </p:cBhvr>
                                    </p:animEffect>
                                  </p:childTnLst>
                                </p:cTn>
                              </p:par>
                              <p:par>
                                <p:cTn id="15" presetID="24" presetClass="entr" presetSubtype="0" fill="hold" nodeType="withEffect">
                                  <p:stCondLst>
                                    <p:cond delay="0"/>
                                  </p:stCondLst>
                                  <p:childTnLst>
                                    <p:set>
                                      <p:cBhvr>
                                        <p:cTn id="16" dur="1" fill="hold">
                                          <p:stCondLst>
                                            <p:cond delay="0"/>
                                          </p:stCondLst>
                                        </p:cTn>
                                        <p:tgtEl>
                                          <p:spTgt spid="6145"/>
                                        </p:tgtEl>
                                        <p:attrNameLst>
                                          <p:attrName>style.visibility</p:attrName>
                                        </p:attrNameLst>
                                      </p:cBhvr>
                                      <p:to>
                                        <p:strVal val="visible"/>
                                      </p:to>
                                    </p:set>
                                    <p:anim to="" calcmode="lin" valueType="num">
                                      <p:cBhvr>
                                        <p:cTn id="17" dur="1" fill="hold"/>
                                        <p:tgtEl>
                                          <p:spTgt spid="6145"/>
                                        </p:tgtEl>
                                        <p:attrNameLst>
                                          <p:attrName/>
                                        </p:attrNameLst>
                                      </p:cBhvr>
                                    </p:anim>
                                  </p:childTnLst>
                                </p:cTn>
                              </p:par>
                              <p:par>
                                <p:cTn id="18" presetID="24" presetClass="entr" presetSubtype="0" fill="hold" nodeType="withEffect">
                                  <p:stCondLst>
                                    <p:cond delay="0"/>
                                  </p:stCondLst>
                                  <p:childTnLst>
                                    <p:set>
                                      <p:cBhvr>
                                        <p:cTn id="19" dur="1" fill="hold">
                                          <p:stCondLst>
                                            <p:cond delay="0"/>
                                          </p:stCondLst>
                                        </p:cTn>
                                        <p:tgtEl>
                                          <p:spTgt spid="6148"/>
                                        </p:tgtEl>
                                        <p:attrNameLst>
                                          <p:attrName>style.visibility</p:attrName>
                                        </p:attrNameLst>
                                      </p:cBhvr>
                                      <p:to>
                                        <p:strVal val="visible"/>
                                      </p:to>
                                    </p:set>
                                    <p:anim to="" calcmode="lin" valueType="num">
                                      <p:cBhvr>
                                        <p:cTn id="20" dur="1" fill="hold"/>
                                        <p:tgtEl>
                                          <p:spTgt spid="614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5121" name="Рисунок 106"/>
          <p:cNvPicPr>
            <a:picLocks noChangeAspect="1" noChangeArrowheads="1"/>
          </p:cNvPicPr>
          <p:nvPr/>
        </p:nvPicPr>
        <p:blipFill>
          <a:blip r:embed="rId3"/>
          <a:srcRect/>
          <a:stretch>
            <a:fillRect/>
          </a:stretch>
        </p:blipFill>
        <p:spPr bwMode="auto">
          <a:xfrm>
            <a:off x="571472" y="1428736"/>
            <a:ext cx="2936102" cy="4194431"/>
          </a:xfrm>
          <a:prstGeom prst="rect">
            <a:avLst/>
          </a:prstGeom>
          <a:noFill/>
        </p:spPr>
      </p:pic>
      <p:sp>
        <p:nvSpPr>
          <p:cNvPr id="5123" name="Rectangle 3"/>
          <p:cNvSpPr>
            <a:spLocks noChangeArrowheads="1"/>
          </p:cNvSpPr>
          <p:nvPr/>
        </p:nvSpPr>
        <p:spPr bwMode="auto">
          <a:xfrm>
            <a:off x="0" y="3314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6" name="Прямоугольник 5"/>
          <p:cNvSpPr/>
          <p:nvPr/>
        </p:nvSpPr>
        <p:spPr>
          <a:xfrm>
            <a:off x="500034" y="285728"/>
            <a:ext cx="2339615" cy="523220"/>
          </a:xfrm>
          <a:prstGeom prst="rect">
            <a:avLst/>
          </a:prstGeom>
        </p:spPr>
        <p:txBody>
          <a:bodyPr wrap="none">
            <a:spAutoFit/>
          </a:bodyPr>
          <a:lstStyle/>
          <a:p>
            <a:pPr lvl="0" fontAlgn="base">
              <a:spcBef>
                <a:spcPct val="0"/>
              </a:spcBef>
              <a:spcAft>
                <a:spcPct val="0"/>
              </a:spcAft>
            </a:pPr>
            <a:r>
              <a:rPr lang="en-US" sz="2800" dirty="0" err="1" smtClean="0">
                <a:solidFill>
                  <a:srgbClr val="0070C0"/>
                </a:solidFill>
                <a:latin typeface="Calibri" pitchFamily="34" charset="0"/>
                <a:ea typeface="Calibri" pitchFamily="34" charset="0"/>
                <a:cs typeface="Times New Roman" pitchFamily="18" charset="0"/>
              </a:rPr>
              <a:t>Keira</a:t>
            </a:r>
            <a:r>
              <a:rPr lang="en-US" sz="2800" dirty="0" smtClean="0">
                <a:solidFill>
                  <a:srgbClr val="0070C0"/>
                </a:solidFill>
                <a:latin typeface="Calibri" pitchFamily="34" charset="0"/>
                <a:ea typeface="Calibri" pitchFamily="34" charset="0"/>
                <a:cs typeface="Times New Roman" pitchFamily="18" charset="0"/>
              </a:rPr>
              <a:t> </a:t>
            </a:r>
            <a:r>
              <a:rPr lang="en-US" sz="2800" dirty="0" err="1" smtClean="0">
                <a:solidFill>
                  <a:srgbClr val="0070C0"/>
                </a:solidFill>
                <a:latin typeface="Calibri" pitchFamily="34" charset="0"/>
                <a:ea typeface="Calibri" pitchFamily="34" charset="0"/>
                <a:cs typeface="Times New Roman" pitchFamily="18" charset="0"/>
              </a:rPr>
              <a:t>Knightley</a:t>
            </a:r>
            <a:endParaRPr lang="ru-RU" dirty="0" smtClean="0">
              <a:solidFill>
                <a:srgbClr val="0070C0"/>
              </a:solidFill>
              <a:latin typeface="Arial" pitchFamily="34" charset="0"/>
            </a:endParaRPr>
          </a:p>
        </p:txBody>
      </p:sp>
      <p:sp>
        <p:nvSpPr>
          <p:cNvPr id="5125" name="Rectangle 5"/>
          <p:cNvSpPr>
            <a:spLocks noChangeArrowheads="1"/>
          </p:cNvSpPr>
          <p:nvPr/>
        </p:nvSpPr>
        <p:spPr bwMode="auto">
          <a:xfrm>
            <a:off x="0" y="0"/>
            <a:ext cx="184731" cy="5078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9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pic>
        <p:nvPicPr>
          <p:cNvPr id="5124" name="Рисунок 112"/>
          <p:cNvPicPr>
            <a:picLocks noChangeAspect="1" noChangeArrowheads="1"/>
          </p:cNvPicPr>
          <p:nvPr/>
        </p:nvPicPr>
        <p:blipFill>
          <a:blip r:embed="rId4"/>
          <a:srcRect/>
          <a:stretch>
            <a:fillRect/>
          </a:stretch>
        </p:blipFill>
        <p:spPr bwMode="auto">
          <a:xfrm>
            <a:off x="4786314" y="1357298"/>
            <a:ext cx="3100395" cy="4429136"/>
          </a:xfrm>
          <a:prstGeom prst="rect">
            <a:avLst/>
          </a:prstGeom>
          <a:noFill/>
        </p:spPr>
      </p:pic>
      <p:sp>
        <p:nvSpPr>
          <p:cNvPr id="5126" name="Rectangle 6"/>
          <p:cNvSpPr>
            <a:spLocks noChangeArrowheads="1"/>
          </p:cNvSpPr>
          <p:nvPr/>
        </p:nvSpPr>
        <p:spPr bwMode="auto">
          <a:xfrm>
            <a:off x="0" y="3314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0" name="Прямоугольник 9"/>
          <p:cNvSpPr/>
          <p:nvPr/>
        </p:nvSpPr>
        <p:spPr>
          <a:xfrm>
            <a:off x="4429124" y="285728"/>
            <a:ext cx="3499035" cy="523220"/>
          </a:xfrm>
          <a:prstGeom prst="rect">
            <a:avLst/>
          </a:prstGeom>
        </p:spPr>
        <p:txBody>
          <a:bodyPr wrap="none">
            <a:spAutoFit/>
          </a:bodyPr>
          <a:lstStyle/>
          <a:p>
            <a:r>
              <a:rPr lang="en-US" sz="2800" dirty="0" smtClean="0">
                <a:solidFill>
                  <a:srgbClr val="0070C0"/>
                </a:solidFill>
                <a:latin typeface="Calibri" pitchFamily="34" charset="0"/>
                <a:ea typeface="Calibri" pitchFamily="34" charset="0"/>
                <a:cs typeface="Times New Roman" pitchFamily="18" charset="0"/>
              </a:rPr>
              <a:t>Helena Bonham Carter</a:t>
            </a:r>
            <a:endParaRPr lang="ru-RU" sz="2800" dirty="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 calcmode="lin" valueType="num">
                                      <p:cBhvr>
                                        <p:cTn id="12" dur="1000" fill="hold"/>
                                        <p:tgtEl>
                                          <p:spTgt spid="10">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10">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
                                            <p:txEl>
                                              <p:pRg st="0" end="0"/>
                                            </p:txEl>
                                          </p:spTgt>
                                        </p:tgtEl>
                                      </p:cBhvr>
                                    </p:animEffect>
                                  </p:childTnLst>
                                </p:cTn>
                              </p:par>
                              <p:par>
                                <p:cTn id="15" presetID="24" presetClass="entr" presetSubtype="0" fill="hold" nodeType="withEffect">
                                  <p:stCondLst>
                                    <p:cond delay="0"/>
                                  </p:stCondLst>
                                  <p:childTnLst>
                                    <p:set>
                                      <p:cBhvr>
                                        <p:cTn id="16" dur="1" fill="hold">
                                          <p:stCondLst>
                                            <p:cond delay="0"/>
                                          </p:stCondLst>
                                        </p:cTn>
                                        <p:tgtEl>
                                          <p:spTgt spid="5121"/>
                                        </p:tgtEl>
                                        <p:attrNameLst>
                                          <p:attrName>style.visibility</p:attrName>
                                        </p:attrNameLst>
                                      </p:cBhvr>
                                      <p:to>
                                        <p:strVal val="visible"/>
                                      </p:to>
                                    </p:set>
                                    <p:anim to="" calcmode="lin" valueType="num">
                                      <p:cBhvr>
                                        <p:cTn id="17" dur="1" fill="hold"/>
                                        <p:tgtEl>
                                          <p:spTgt spid="5121"/>
                                        </p:tgtEl>
                                        <p:attrNameLst>
                                          <p:attrName/>
                                        </p:attrNameLst>
                                      </p:cBhvr>
                                    </p:anim>
                                  </p:childTnLst>
                                </p:cTn>
                              </p:par>
                              <p:par>
                                <p:cTn id="18" presetID="24" presetClass="entr" presetSubtype="0" fill="hold" nodeType="withEffect">
                                  <p:stCondLst>
                                    <p:cond delay="0"/>
                                  </p:stCondLst>
                                  <p:childTnLst>
                                    <p:set>
                                      <p:cBhvr>
                                        <p:cTn id="19" dur="1" fill="hold">
                                          <p:stCondLst>
                                            <p:cond delay="0"/>
                                          </p:stCondLst>
                                        </p:cTn>
                                        <p:tgtEl>
                                          <p:spTgt spid="5124"/>
                                        </p:tgtEl>
                                        <p:attrNameLst>
                                          <p:attrName>style.visibility</p:attrName>
                                        </p:attrNameLst>
                                      </p:cBhvr>
                                      <p:to>
                                        <p:strVal val="visible"/>
                                      </p:to>
                                    </p:set>
                                    <p:anim to="" calcmode="lin" valueType="num">
                                      <p:cBhvr>
                                        <p:cTn id="20" dur="1" fill="hold"/>
                                        <p:tgtEl>
                                          <p:spTgt spid="512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4098" name="Рисунок 115"/>
          <p:cNvPicPr>
            <a:picLocks noChangeAspect="1" noChangeArrowheads="1"/>
          </p:cNvPicPr>
          <p:nvPr/>
        </p:nvPicPr>
        <p:blipFill>
          <a:blip r:embed="rId3"/>
          <a:srcRect/>
          <a:stretch>
            <a:fillRect/>
          </a:stretch>
        </p:blipFill>
        <p:spPr bwMode="auto">
          <a:xfrm>
            <a:off x="357158" y="1500174"/>
            <a:ext cx="2850362" cy="4071946"/>
          </a:xfrm>
          <a:prstGeom prst="rect">
            <a:avLst/>
          </a:prstGeom>
          <a:noFill/>
        </p:spPr>
      </p:pic>
      <p:pic>
        <p:nvPicPr>
          <p:cNvPr id="4097" name="Рисунок 118"/>
          <p:cNvPicPr>
            <a:picLocks noChangeAspect="1" noChangeArrowheads="1"/>
          </p:cNvPicPr>
          <p:nvPr/>
        </p:nvPicPr>
        <p:blipFill>
          <a:blip r:embed="rId4"/>
          <a:srcRect/>
          <a:stretch>
            <a:fillRect/>
          </a:stretch>
        </p:blipFill>
        <p:spPr bwMode="auto">
          <a:xfrm>
            <a:off x="4500562" y="1357298"/>
            <a:ext cx="2857520" cy="4082171"/>
          </a:xfrm>
          <a:prstGeom prst="rect">
            <a:avLst/>
          </a:prstGeom>
          <a:noFill/>
        </p:spPr>
      </p:pic>
      <p:sp>
        <p:nvSpPr>
          <p:cNvPr id="4099" name="Rectangle 3"/>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4100" name="Rectangle 4"/>
          <p:cNvSpPr>
            <a:spLocks noChangeArrowheads="1"/>
          </p:cNvSpPr>
          <p:nvPr/>
        </p:nvSpPr>
        <p:spPr bwMode="auto">
          <a:xfrm>
            <a:off x="0" y="331470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endParaRPr>
          </a:p>
        </p:txBody>
      </p:sp>
      <p:sp>
        <p:nvSpPr>
          <p:cNvPr id="4101" name="Rectangle 5"/>
          <p:cNvSpPr>
            <a:spLocks noChangeArrowheads="1"/>
          </p:cNvSpPr>
          <p:nvPr/>
        </p:nvSpPr>
        <p:spPr bwMode="auto">
          <a:xfrm>
            <a:off x="0" y="6172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8" name="Прямоугольник 7"/>
          <p:cNvSpPr/>
          <p:nvPr/>
        </p:nvSpPr>
        <p:spPr>
          <a:xfrm>
            <a:off x="4786314" y="214290"/>
            <a:ext cx="1770036"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Judi </a:t>
            </a:r>
            <a:r>
              <a:rPr lang="en-US" sz="2800" dirty="0" err="1" smtClean="0">
                <a:solidFill>
                  <a:srgbClr val="0070C0"/>
                </a:solidFill>
                <a:latin typeface="Calibri" pitchFamily="34" charset="0"/>
                <a:ea typeface="Calibri" pitchFamily="34" charset="0"/>
                <a:cs typeface="Times New Roman" pitchFamily="18" charset="0"/>
              </a:rPr>
              <a:t>Dench</a:t>
            </a:r>
            <a:endParaRPr lang="ru-RU" dirty="0" smtClean="0">
              <a:solidFill>
                <a:srgbClr val="0070C0"/>
              </a:solidFill>
              <a:latin typeface="Arial" pitchFamily="34" charset="0"/>
            </a:endParaRPr>
          </a:p>
        </p:txBody>
      </p:sp>
      <p:sp>
        <p:nvSpPr>
          <p:cNvPr id="9" name="Прямоугольник 8"/>
          <p:cNvSpPr/>
          <p:nvPr/>
        </p:nvSpPr>
        <p:spPr>
          <a:xfrm>
            <a:off x="500034" y="214290"/>
            <a:ext cx="2188548" cy="523220"/>
          </a:xfrm>
          <a:prstGeom prst="rect">
            <a:avLst/>
          </a:prstGeom>
        </p:spPr>
        <p:txBody>
          <a:bodyPr wrap="none">
            <a:spAutoFit/>
          </a:bodyPr>
          <a:lstStyle/>
          <a:p>
            <a:pPr lvl="0" fontAlgn="base">
              <a:spcBef>
                <a:spcPct val="0"/>
              </a:spcBef>
              <a:spcAft>
                <a:spcPct val="0"/>
              </a:spcAft>
            </a:pPr>
            <a:r>
              <a:rPr lang="en-US" sz="2800" dirty="0" smtClean="0">
                <a:solidFill>
                  <a:srgbClr val="0070C0"/>
                </a:solidFill>
                <a:latin typeface="Calibri" pitchFamily="34" charset="0"/>
                <a:ea typeface="Calibri" pitchFamily="34" charset="0"/>
                <a:cs typeface="Times New Roman" pitchFamily="18" charset="0"/>
              </a:rPr>
              <a:t>Maggie Smith</a:t>
            </a:r>
            <a:endParaRPr lang="ru-RU"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9">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calcmode="lin" valueType="num">
                                      <p:cBhvr>
                                        <p:cTn id="12" dur="10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
                                            <p:txEl>
                                              <p:pRg st="0" end="0"/>
                                            </p:txEl>
                                          </p:spTgt>
                                        </p:tgtEl>
                                      </p:cBhvr>
                                    </p:animEffect>
                                  </p:childTnLst>
                                </p:cTn>
                              </p:par>
                              <p:par>
                                <p:cTn id="15" presetID="24" presetClass="entr" presetSubtype="0" fill="hold" nodeType="withEffect">
                                  <p:stCondLst>
                                    <p:cond delay="0"/>
                                  </p:stCondLst>
                                  <p:childTnLst>
                                    <p:set>
                                      <p:cBhvr>
                                        <p:cTn id="16" dur="1" fill="hold">
                                          <p:stCondLst>
                                            <p:cond delay="0"/>
                                          </p:stCondLst>
                                        </p:cTn>
                                        <p:tgtEl>
                                          <p:spTgt spid="4098"/>
                                        </p:tgtEl>
                                        <p:attrNameLst>
                                          <p:attrName>style.visibility</p:attrName>
                                        </p:attrNameLst>
                                      </p:cBhvr>
                                      <p:to>
                                        <p:strVal val="visible"/>
                                      </p:to>
                                    </p:set>
                                    <p:anim to="" calcmode="lin" valueType="num">
                                      <p:cBhvr>
                                        <p:cTn id="17" dur="1" fill="hold"/>
                                        <p:tgtEl>
                                          <p:spTgt spid="4098"/>
                                        </p:tgtEl>
                                        <p:attrNameLst>
                                          <p:attrName/>
                                        </p:attrNameLst>
                                      </p:cBhvr>
                                    </p:anim>
                                  </p:childTnLst>
                                </p:cTn>
                              </p:par>
                              <p:par>
                                <p:cTn id="18" presetID="24" presetClass="entr" presetSubtype="0" fill="hold" nodeType="withEffect">
                                  <p:stCondLst>
                                    <p:cond delay="0"/>
                                  </p:stCondLst>
                                  <p:childTnLst>
                                    <p:set>
                                      <p:cBhvr>
                                        <p:cTn id="19" dur="1" fill="hold">
                                          <p:stCondLst>
                                            <p:cond delay="0"/>
                                          </p:stCondLst>
                                        </p:cTn>
                                        <p:tgtEl>
                                          <p:spTgt spid="4097"/>
                                        </p:tgtEl>
                                        <p:attrNameLst>
                                          <p:attrName>style.visibility</p:attrName>
                                        </p:attrNameLst>
                                      </p:cBhvr>
                                      <p:to>
                                        <p:strVal val="visible"/>
                                      </p:to>
                                    </p:set>
                                    <p:anim to="" calcmode="lin" valueType="num">
                                      <p:cBhvr>
                                        <p:cTn id="20" dur="1" fill="hold"/>
                                        <p:tgtEl>
                                          <p:spTgt spid="409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Прямоугольник 2"/>
          <p:cNvSpPr/>
          <p:nvPr/>
        </p:nvSpPr>
        <p:spPr>
          <a:xfrm>
            <a:off x="1285852" y="2214554"/>
            <a:ext cx="6619313" cy="1754326"/>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Thank you </a:t>
            </a:r>
          </a:p>
          <a:p>
            <a:pPr algn="ctr"/>
            <a:r>
              <a:rPr 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for your attention</a:t>
            </a:r>
            <a:endParaRPr lang="ru-RU"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
                                            <p:txEl>
                                              <p:pRg st="0" end="0"/>
                                            </p:txEl>
                                          </p:spTgt>
                                        </p:tgtEl>
                                        <p:attrNameLst>
                                          <p:attrName>ppt_x</p:attrName>
                                        </p:attrNameLst>
                                      </p:cBhvr>
                                    </p:anim>
                                    <p:anim from="0" to="-1.0" calcmode="lin" valueType="num">
                                      <p:cBhvr>
                                        <p:cTn id="8" dur="200" decel="50000" autoRev="1" fill="hold">
                                          <p:stCondLst>
                                            <p:cond delay="600"/>
                                          </p:stCondLst>
                                        </p:cTn>
                                        <p:tgtEl>
                                          <p:spTgt spid="3">
                                            <p:txEl>
                                              <p:pRg st="0" end="0"/>
                                            </p:txEl>
                                          </p:spTgt>
                                        </p:tgtEl>
                                        <p:attrNameLst>
                                          <p:attrName>xshear</p:attrName>
                                        </p:attrNameLst>
                                      </p:cBhvr>
                                    </p:anim>
                                    <p:animScale>
                                      <p:cBhvr>
                                        <p:cTn id="9" dur="200" decel="100000" autoRev="1" fill="hold">
                                          <p:stCondLst>
                                            <p:cond delay="600"/>
                                          </p:stCondLst>
                                        </p:cTn>
                                        <p:tgtEl>
                                          <p:spTgt spid="3">
                                            <p:txEl>
                                              <p:pRg st="0" end="0"/>
                                            </p:txEl>
                                          </p:spTgt>
                                        </p:tgtEl>
                                      </p:cBhvr>
                                      <p:from x="100000" y="100000"/>
                                      <p:to x="80000" y="100000"/>
                                    </p:animScale>
                                    <p:anim by="(#ppt_h/3+#ppt_w*0.1)" calcmode="lin" valueType="num">
                                      <p:cBhvr additive="sum">
                                        <p:cTn id="10" dur="200" decel="100000" autoRev="1" fill="hold">
                                          <p:stCondLst>
                                            <p:cond delay="600"/>
                                          </p:stCondLst>
                                        </p:cTn>
                                        <p:tgtEl>
                                          <p:spTgt spid="3">
                                            <p:txEl>
                                              <p:pRg st="0" end="0"/>
                                            </p:txEl>
                                          </p:spTgt>
                                        </p:tgtEl>
                                        <p:attrNameLst>
                                          <p:attrName>ppt_x</p:attrName>
                                        </p:attrNameLst>
                                      </p:cBhvr>
                                    </p:anim>
                                  </p:childTnLst>
                                </p:cTn>
                              </p:par>
                            </p:childTnLst>
                          </p:cTn>
                        </p:par>
                        <p:par>
                          <p:cTn id="11" fill="hold">
                            <p:stCondLst>
                              <p:cond delay="1000"/>
                            </p:stCondLst>
                            <p:childTnLst>
                              <p:par>
                                <p:cTn id="12" presetID="34" presetClass="entr" presetSubtype="0" fill="hold"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from="(-#ppt_w/2)" to="(#ppt_x)" calcmode="lin" valueType="num">
                                      <p:cBhvr>
                                        <p:cTn id="14" dur="600" fill="hold">
                                          <p:stCondLst>
                                            <p:cond delay="0"/>
                                          </p:stCondLst>
                                        </p:cTn>
                                        <p:tgtEl>
                                          <p:spTgt spid="3">
                                            <p:txEl>
                                              <p:pRg st="1" end="1"/>
                                            </p:txEl>
                                          </p:spTgt>
                                        </p:tgtEl>
                                        <p:attrNameLst>
                                          <p:attrName>ppt_x</p:attrName>
                                        </p:attrNameLst>
                                      </p:cBhvr>
                                    </p:anim>
                                    <p:anim from="0" to="-1.0" calcmode="lin" valueType="num">
                                      <p:cBhvr>
                                        <p:cTn id="15" dur="200" decel="50000" autoRev="1" fill="hold">
                                          <p:stCondLst>
                                            <p:cond delay="600"/>
                                          </p:stCondLst>
                                        </p:cTn>
                                        <p:tgtEl>
                                          <p:spTgt spid="3">
                                            <p:txEl>
                                              <p:pRg st="1" end="1"/>
                                            </p:txEl>
                                          </p:spTgt>
                                        </p:tgtEl>
                                        <p:attrNameLst>
                                          <p:attrName>xshear</p:attrName>
                                        </p:attrNameLst>
                                      </p:cBhvr>
                                    </p:anim>
                                    <p:animScale>
                                      <p:cBhvr>
                                        <p:cTn id="16" dur="200" decel="100000" autoRev="1" fill="hold">
                                          <p:stCondLst>
                                            <p:cond delay="600"/>
                                          </p:stCondLst>
                                        </p:cTn>
                                        <p:tgtEl>
                                          <p:spTgt spid="3">
                                            <p:txEl>
                                              <p:pRg st="1" end="1"/>
                                            </p:txEl>
                                          </p:spTgt>
                                        </p:tgtEl>
                                      </p:cBhvr>
                                      <p:from x="100000" y="100000"/>
                                      <p:to x="80000" y="100000"/>
                                    </p:animScale>
                                    <p:anim by="(#ppt_h/3+#ppt_w*0.1)" calcmode="lin" valueType="num">
                                      <p:cBhvr additive="sum">
                                        <p:cTn id="17" dur="200" decel="100000" autoRev="1" fill="hold">
                                          <p:stCondLst>
                                            <p:cond delay="600"/>
                                          </p:stCondLst>
                                        </p:cTn>
                                        <p:tgtEl>
                                          <p:spTgt spid="3">
                                            <p:txEl>
                                              <p:pRg st="1" end="1"/>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5" name="Прямоугольник 4"/>
          <p:cNvSpPr/>
          <p:nvPr/>
        </p:nvSpPr>
        <p:spPr>
          <a:xfrm>
            <a:off x="500034" y="214290"/>
            <a:ext cx="8143932" cy="3170099"/>
          </a:xfrm>
          <a:prstGeom prst="rect">
            <a:avLst/>
          </a:prstGeom>
        </p:spPr>
        <p:txBody>
          <a:bodyPr wrap="square">
            <a:spAutoFit/>
          </a:bodyPr>
          <a:lstStyle/>
          <a:p>
            <a:r>
              <a:rPr lang="en-US" sz="2000" b="1" dirty="0" smtClean="0">
                <a:solidFill>
                  <a:srgbClr val="0070C0"/>
                </a:solidFill>
              </a:rPr>
              <a:t>I. MEDIEVAL THEATRE 500-1500</a:t>
            </a:r>
          </a:p>
          <a:p>
            <a:r>
              <a:rPr lang="en-US" sz="2000" dirty="0" smtClean="0">
                <a:solidFill>
                  <a:srgbClr val="0070C0"/>
                </a:solidFill>
              </a:rPr>
              <a:t>The medieval mystery plays and morality plays, which dealt with Christian themes, were performed at religious festivals. Having grown out of the religiously based mystery plays of the Middle Ages, the morality play is a genre of Medieval and early Tudor theatrical entertainment, which represented a shift towards a more secular base for European theatre. In their own time, these plays were known as "interludes", a broader term given to dramas with or without a moral theme. Morality plays are a type of allegory in which the protagonist is met by personifications of various moral attributes who try to prompt him to choose a Godly life over one of evil. </a:t>
            </a:r>
            <a:endParaRPr lang="ru-RU" sz="2000" dirty="0">
              <a:solidFill>
                <a:srgbClr val="0070C0"/>
              </a:solidFill>
            </a:endParaRPr>
          </a:p>
        </p:txBody>
      </p:sp>
      <p:sp>
        <p:nvSpPr>
          <p:cNvPr id="8" name="Прямоугольник 7"/>
          <p:cNvSpPr/>
          <p:nvPr/>
        </p:nvSpPr>
        <p:spPr>
          <a:xfrm>
            <a:off x="500034" y="5857892"/>
            <a:ext cx="6786610" cy="830997"/>
          </a:xfrm>
          <a:prstGeom prst="rect">
            <a:avLst/>
          </a:prstGeom>
        </p:spPr>
        <p:txBody>
          <a:bodyPr wrap="square">
            <a:spAutoFit/>
          </a:bodyPr>
          <a:lstStyle/>
          <a:p>
            <a:r>
              <a:rPr lang="en-US" sz="1600" dirty="0" smtClean="0"/>
              <a:t> </a:t>
            </a:r>
            <a:r>
              <a:rPr lang="en-US" sz="1600" dirty="0" smtClean="0">
                <a:solidFill>
                  <a:srgbClr val="0070C0"/>
                </a:solidFill>
              </a:rPr>
              <a:t>A moment from </a:t>
            </a:r>
            <a:r>
              <a:rPr lang="en-US" sz="1600" dirty="0" smtClean="0">
                <a:solidFill>
                  <a:srgbClr val="0070C0"/>
                </a:solidFill>
                <a:hlinkClick r:id="rId3"/>
              </a:rPr>
              <a:t>The Second Shepherds' Play</a:t>
            </a:r>
            <a:r>
              <a:rPr lang="en-US" sz="1600" dirty="0" smtClean="0">
                <a:solidFill>
                  <a:srgbClr val="0070C0"/>
                </a:solidFill>
              </a:rPr>
              <a:t> in the </a:t>
            </a:r>
            <a:r>
              <a:rPr lang="en-US" sz="1600" dirty="0" smtClean="0">
                <a:solidFill>
                  <a:srgbClr val="0070C0"/>
                </a:solidFill>
                <a:hlinkClick r:id="rId4"/>
              </a:rPr>
              <a:t>Wakefield Mystery Plays</a:t>
            </a:r>
            <a:r>
              <a:rPr lang="en-US" sz="1600" dirty="0" smtClean="0">
                <a:solidFill>
                  <a:srgbClr val="0070C0"/>
                </a:solidFill>
              </a:rPr>
              <a:t> as performed by The Players of St Peter in London in 2005. It’s a famous medieval </a:t>
            </a:r>
            <a:r>
              <a:rPr lang="en-US" sz="1600" dirty="0" smtClean="0">
                <a:solidFill>
                  <a:srgbClr val="0070C0"/>
                </a:solidFill>
                <a:hlinkClick r:id="rId5"/>
              </a:rPr>
              <a:t>mystery play</a:t>
            </a:r>
            <a:r>
              <a:rPr lang="en-US" sz="1600" dirty="0" smtClean="0">
                <a:solidFill>
                  <a:srgbClr val="0070C0"/>
                </a:solidFill>
              </a:rPr>
              <a:t> which is contained in the unique manuscript.</a:t>
            </a:r>
            <a:endParaRPr lang="ru-RU" sz="1600" dirty="0">
              <a:solidFill>
                <a:srgbClr val="0070C0"/>
              </a:solidFill>
            </a:endParaRPr>
          </a:p>
        </p:txBody>
      </p:sp>
      <p:pic>
        <p:nvPicPr>
          <p:cNvPr id="9" name="Рисунок 8" descr="C:\Users\Anna\Documents\fot\MSU PROGRAME\Britain\219px-Second_Shepherds_Play_01620035.jpg"/>
          <p:cNvPicPr/>
          <p:nvPr/>
        </p:nvPicPr>
        <p:blipFill>
          <a:blip r:embed="rId6">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571472" y="3357562"/>
            <a:ext cx="4286280" cy="246688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p:cTn id="7" dur="1000" fill="hold"/>
                                        <p:tgtEl>
                                          <p:spTgt spid="5">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xEl>
                                              <p:pRg st="1" end="1"/>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1000" fill="hold"/>
                                        <p:tgtEl>
                                          <p:spTgt spid="5">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
                                            <p:txEl>
                                              <p:pRg st="0" end="0"/>
                                            </p:txEl>
                                          </p:spTgt>
                                        </p:tgtEl>
                                      </p:cBhvr>
                                    </p:animEffect>
                                  </p:childTnLst>
                                </p:cTn>
                              </p:par>
                              <p:par>
                                <p:cTn id="16" presetID="24"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to="" calcmode="lin" valueType="num">
                                      <p:cBhvr>
                                        <p:cTn id="18" dur="1" fill="hold"/>
                                        <p:tgtEl>
                                          <p:spTgt spid="9"/>
                                        </p:tgtEl>
                                        <p:attrNameLst>
                                          <p:attrName/>
                                        </p:attrNameLst>
                                      </p:cBhvr>
                                    </p:anim>
                                  </p:childTnLst>
                                </p:cTn>
                              </p:par>
                            </p:childTnLst>
                          </p:cTn>
                        </p:par>
                        <p:par>
                          <p:cTn id="19" fill="hold">
                            <p:stCondLst>
                              <p:cond delay="2000"/>
                            </p:stCondLst>
                            <p:childTnLst>
                              <p:par>
                                <p:cTn id="20" presetID="34" presetClass="entr" presetSubtype="0" fill="hold" nodeType="afterEffect">
                                  <p:stCondLst>
                                    <p:cond delay="0"/>
                                  </p:stCondLst>
                                  <p:childTnLst>
                                    <p:set>
                                      <p:cBhvr>
                                        <p:cTn id="21" dur="1" fill="hold">
                                          <p:stCondLst>
                                            <p:cond delay="0"/>
                                          </p:stCondLst>
                                        </p:cTn>
                                        <p:tgtEl>
                                          <p:spTgt spid="8">
                                            <p:txEl>
                                              <p:pRg st="0" end="0"/>
                                            </p:txEl>
                                          </p:spTgt>
                                        </p:tgtEl>
                                        <p:attrNameLst>
                                          <p:attrName>style.visibility</p:attrName>
                                        </p:attrNameLst>
                                      </p:cBhvr>
                                      <p:to>
                                        <p:strVal val="visible"/>
                                      </p:to>
                                    </p:set>
                                    <p:anim from="(-#ppt_w/2)" to="(#ppt_x)" calcmode="lin" valueType="num">
                                      <p:cBhvr>
                                        <p:cTn id="22" dur="600" fill="hold">
                                          <p:stCondLst>
                                            <p:cond delay="0"/>
                                          </p:stCondLst>
                                        </p:cTn>
                                        <p:tgtEl>
                                          <p:spTgt spid="8">
                                            <p:txEl>
                                              <p:pRg st="0" end="0"/>
                                            </p:txEl>
                                          </p:spTgt>
                                        </p:tgtEl>
                                        <p:attrNameLst>
                                          <p:attrName>ppt_x</p:attrName>
                                        </p:attrNameLst>
                                      </p:cBhvr>
                                    </p:anim>
                                    <p:anim from="0" to="-1.0" calcmode="lin" valueType="num">
                                      <p:cBhvr>
                                        <p:cTn id="23" dur="200" decel="50000" autoRev="1" fill="hold">
                                          <p:stCondLst>
                                            <p:cond delay="600"/>
                                          </p:stCondLst>
                                        </p:cTn>
                                        <p:tgtEl>
                                          <p:spTgt spid="8">
                                            <p:txEl>
                                              <p:pRg st="0" end="0"/>
                                            </p:txEl>
                                          </p:spTgt>
                                        </p:tgtEl>
                                        <p:attrNameLst>
                                          <p:attrName>xshear</p:attrName>
                                        </p:attrNameLst>
                                      </p:cBhvr>
                                    </p:anim>
                                    <p:animScale>
                                      <p:cBhvr>
                                        <p:cTn id="24" dur="200" decel="100000" autoRev="1" fill="hold">
                                          <p:stCondLst>
                                            <p:cond delay="600"/>
                                          </p:stCondLst>
                                        </p:cTn>
                                        <p:tgtEl>
                                          <p:spTgt spid="8">
                                            <p:txEl>
                                              <p:pRg st="0" end="0"/>
                                            </p:txEl>
                                          </p:spTgt>
                                        </p:tgtEl>
                                      </p:cBhvr>
                                      <p:from x="100000" y="100000"/>
                                      <p:to x="80000" y="100000"/>
                                    </p:animScale>
                                    <p:anim by="(#ppt_h/3+#ppt_w*0.1)" calcmode="lin" valueType="num">
                                      <p:cBhvr additive="sum">
                                        <p:cTn id="25" dur="200" decel="100000" autoRev="1" fill="hold">
                                          <p:stCondLst>
                                            <p:cond delay="600"/>
                                          </p:stCondLst>
                                        </p:cTn>
                                        <p:tgtEl>
                                          <p:spTgt spid="8">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6" name="TextBox 5"/>
          <p:cNvSpPr txBox="1"/>
          <p:nvPr/>
        </p:nvSpPr>
        <p:spPr>
          <a:xfrm>
            <a:off x="500034" y="214290"/>
            <a:ext cx="8072462" cy="3447098"/>
          </a:xfrm>
          <a:prstGeom prst="rect">
            <a:avLst/>
          </a:prstGeom>
          <a:noFill/>
        </p:spPr>
        <p:txBody>
          <a:bodyPr wrap="square" rtlCol="0">
            <a:spAutoFit/>
          </a:bodyPr>
          <a:lstStyle/>
          <a:p>
            <a:r>
              <a:rPr lang="en-US" sz="2000" b="1" dirty="0" smtClean="0">
                <a:solidFill>
                  <a:srgbClr val="0070C0"/>
                </a:solidFill>
              </a:rPr>
              <a:t>II. RENAISSANCE THEATRE 1500-1660</a:t>
            </a:r>
          </a:p>
          <a:p>
            <a:r>
              <a:rPr lang="ru-RU" sz="2000" dirty="0" err="1" smtClean="0">
                <a:solidFill>
                  <a:srgbClr val="0070C0"/>
                </a:solidFill>
              </a:rPr>
              <a:t>The</a:t>
            </a:r>
            <a:r>
              <a:rPr lang="ru-RU" sz="2000" dirty="0" smtClean="0">
                <a:solidFill>
                  <a:srgbClr val="0070C0"/>
                </a:solidFill>
              </a:rPr>
              <a:t> </a:t>
            </a:r>
            <a:r>
              <a:rPr lang="ru-RU" sz="2000" dirty="0" err="1" smtClean="0">
                <a:solidFill>
                  <a:srgbClr val="0070C0"/>
                </a:solidFill>
              </a:rPr>
              <a:t>reign</a:t>
            </a:r>
            <a:r>
              <a:rPr lang="ru-RU" sz="2000" dirty="0" smtClean="0">
                <a:solidFill>
                  <a:srgbClr val="0070C0"/>
                </a:solidFill>
              </a:rPr>
              <a:t> </a:t>
            </a:r>
            <a:r>
              <a:rPr lang="ru-RU" sz="2000" dirty="0" err="1" smtClean="0">
                <a:solidFill>
                  <a:srgbClr val="0070C0"/>
                </a:solidFill>
              </a:rPr>
              <a:t>of</a:t>
            </a:r>
            <a:r>
              <a:rPr lang="ru-RU" sz="2000" dirty="0" smtClean="0">
                <a:solidFill>
                  <a:srgbClr val="0070C0"/>
                </a:solidFill>
              </a:rPr>
              <a:t> </a:t>
            </a:r>
            <a:r>
              <a:rPr lang="ru-RU" sz="2000" dirty="0" err="1" smtClean="0">
                <a:solidFill>
                  <a:srgbClr val="0070C0"/>
                </a:solidFill>
                <a:hlinkClick r:id="rId3" tooltip="Elizabeth I of England"/>
              </a:rPr>
              <a:t>Elizabeth</a:t>
            </a:r>
            <a:r>
              <a:rPr lang="ru-RU" sz="2000" dirty="0" smtClean="0">
                <a:solidFill>
                  <a:srgbClr val="0070C0"/>
                </a:solidFill>
                <a:hlinkClick r:id="rId3" tooltip="Elizabeth I of England"/>
              </a:rPr>
              <a:t> I</a:t>
            </a:r>
            <a:r>
              <a:rPr lang="ru-RU" sz="2000" dirty="0" smtClean="0">
                <a:solidFill>
                  <a:srgbClr val="0070C0"/>
                </a:solidFill>
              </a:rPr>
              <a:t> </a:t>
            </a:r>
            <a:r>
              <a:rPr lang="ru-RU" sz="2000" dirty="0" err="1" smtClean="0">
                <a:solidFill>
                  <a:srgbClr val="0070C0"/>
                </a:solidFill>
              </a:rPr>
              <a:t>in</a:t>
            </a:r>
            <a:r>
              <a:rPr lang="ru-RU" sz="2000" dirty="0" smtClean="0">
                <a:solidFill>
                  <a:srgbClr val="0070C0"/>
                </a:solidFill>
              </a:rPr>
              <a:t> </a:t>
            </a:r>
            <a:r>
              <a:rPr lang="ru-RU" sz="2000" dirty="0" err="1" smtClean="0">
                <a:solidFill>
                  <a:srgbClr val="0070C0"/>
                </a:solidFill>
              </a:rPr>
              <a:t>the</a:t>
            </a:r>
            <a:r>
              <a:rPr lang="ru-RU" sz="2000" dirty="0" smtClean="0">
                <a:solidFill>
                  <a:srgbClr val="0070C0"/>
                </a:solidFill>
              </a:rPr>
              <a:t> </a:t>
            </a:r>
            <a:r>
              <a:rPr lang="ru-RU" sz="2000" dirty="0" err="1" smtClean="0">
                <a:solidFill>
                  <a:srgbClr val="0070C0"/>
                </a:solidFill>
              </a:rPr>
              <a:t>late</a:t>
            </a:r>
            <a:r>
              <a:rPr lang="ru-RU" sz="2000" dirty="0" smtClean="0">
                <a:solidFill>
                  <a:srgbClr val="0070C0"/>
                </a:solidFill>
              </a:rPr>
              <a:t> 16th </a:t>
            </a:r>
            <a:r>
              <a:rPr lang="ru-RU" sz="2000" dirty="0" err="1" smtClean="0">
                <a:solidFill>
                  <a:srgbClr val="0070C0"/>
                </a:solidFill>
              </a:rPr>
              <a:t>and</a:t>
            </a:r>
            <a:r>
              <a:rPr lang="ru-RU" sz="2000" dirty="0" smtClean="0">
                <a:solidFill>
                  <a:srgbClr val="0070C0"/>
                </a:solidFill>
              </a:rPr>
              <a:t> </a:t>
            </a:r>
            <a:r>
              <a:rPr lang="ru-RU" sz="2000" dirty="0" err="1" smtClean="0">
                <a:solidFill>
                  <a:srgbClr val="0070C0"/>
                </a:solidFill>
              </a:rPr>
              <a:t>early</a:t>
            </a:r>
            <a:r>
              <a:rPr lang="ru-RU" sz="2000" dirty="0" smtClean="0">
                <a:solidFill>
                  <a:srgbClr val="0070C0"/>
                </a:solidFill>
              </a:rPr>
              <a:t> 17th </a:t>
            </a:r>
            <a:r>
              <a:rPr lang="ru-RU" sz="2000" dirty="0" err="1" smtClean="0">
                <a:solidFill>
                  <a:srgbClr val="0070C0"/>
                </a:solidFill>
              </a:rPr>
              <a:t>century</a:t>
            </a:r>
            <a:r>
              <a:rPr lang="ru-RU" sz="2000" dirty="0" smtClean="0">
                <a:solidFill>
                  <a:srgbClr val="0070C0"/>
                </a:solidFill>
              </a:rPr>
              <a:t> </a:t>
            </a:r>
            <a:r>
              <a:rPr lang="ru-RU" sz="2000" dirty="0" err="1" smtClean="0">
                <a:solidFill>
                  <a:srgbClr val="0070C0"/>
                </a:solidFill>
              </a:rPr>
              <a:t>saw</a:t>
            </a:r>
            <a:r>
              <a:rPr lang="ru-RU" sz="2000" dirty="0" smtClean="0">
                <a:solidFill>
                  <a:srgbClr val="0070C0"/>
                </a:solidFill>
              </a:rPr>
              <a:t> </a:t>
            </a:r>
            <a:r>
              <a:rPr lang="ru-RU" sz="2000" dirty="0" err="1" smtClean="0">
                <a:solidFill>
                  <a:srgbClr val="0070C0"/>
                </a:solidFill>
              </a:rPr>
              <a:t>a</a:t>
            </a:r>
            <a:r>
              <a:rPr lang="ru-RU" sz="2000" dirty="0" smtClean="0">
                <a:solidFill>
                  <a:srgbClr val="0070C0"/>
                </a:solidFill>
              </a:rPr>
              <a:t> </a:t>
            </a:r>
            <a:r>
              <a:rPr lang="ru-RU" sz="2000" dirty="0" err="1" smtClean="0">
                <a:solidFill>
                  <a:srgbClr val="0070C0"/>
                </a:solidFill>
              </a:rPr>
              <a:t>flowering</a:t>
            </a:r>
            <a:r>
              <a:rPr lang="ru-RU" sz="2000" dirty="0" smtClean="0">
                <a:solidFill>
                  <a:srgbClr val="0070C0"/>
                </a:solidFill>
              </a:rPr>
              <a:t> </a:t>
            </a:r>
            <a:r>
              <a:rPr lang="ru-RU" sz="2000" dirty="0" err="1" smtClean="0">
                <a:solidFill>
                  <a:srgbClr val="0070C0"/>
                </a:solidFill>
              </a:rPr>
              <a:t>of</a:t>
            </a:r>
            <a:r>
              <a:rPr lang="ru-RU" sz="2000" dirty="0" smtClean="0">
                <a:solidFill>
                  <a:srgbClr val="0070C0"/>
                </a:solidFill>
              </a:rPr>
              <a:t> </a:t>
            </a:r>
            <a:r>
              <a:rPr lang="ru-RU" sz="2000" dirty="0" err="1" smtClean="0">
                <a:solidFill>
                  <a:srgbClr val="0070C0"/>
                </a:solidFill>
              </a:rPr>
              <a:t>the</a:t>
            </a:r>
            <a:r>
              <a:rPr lang="ru-RU" sz="2000" dirty="0" smtClean="0">
                <a:solidFill>
                  <a:srgbClr val="0070C0"/>
                </a:solidFill>
              </a:rPr>
              <a:t> </a:t>
            </a:r>
            <a:r>
              <a:rPr lang="ru-RU" sz="2000" dirty="0" err="1" smtClean="0">
                <a:solidFill>
                  <a:srgbClr val="0070C0"/>
                </a:solidFill>
              </a:rPr>
              <a:t>drama</a:t>
            </a:r>
            <a:r>
              <a:rPr lang="ru-RU" sz="2000" dirty="0" smtClean="0">
                <a:solidFill>
                  <a:srgbClr val="0070C0"/>
                </a:solidFill>
              </a:rPr>
              <a:t> </a:t>
            </a:r>
            <a:r>
              <a:rPr lang="ru-RU" sz="2000" dirty="0" err="1" smtClean="0">
                <a:solidFill>
                  <a:srgbClr val="0070C0"/>
                </a:solidFill>
              </a:rPr>
              <a:t>and</a:t>
            </a:r>
            <a:r>
              <a:rPr lang="ru-RU" sz="2000" dirty="0" smtClean="0">
                <a:solidFill>
                  <a:srgbClr val="0070C0"/>
                </a:solidFill>
              </a:rPr>
              <a:t> </a:t>
            </a:r>
            <a:r>
              <a:rPr lang="ru-RU" sz="2000" dirty="0" err="1" smtClean="0">
                <a:solidFill>
                  <a:srgbClr val="0070C0"/>
                </a:solidFill>
              </a:rPr>
              <a:t>all</a:t>
            </a:r>
            <a:r>
              <a:rPr lang="ru-RU" sz="2000" dirty="0" smtClean="0">
                <a:solidFill>
                  <a:srgbClr val="0070C0"/>
                </a:solidFill>
              </a:rPr>
              <a:t> </a:t>
            </a:r>
            <a:r>
              <a:rPr lang="ru-RU" sz="2000" dirty="0" err="1" smtClean="0">
                <a:solidFill>
                  <a:srgbClr val="0070C0"/>
                </a:solidFill>
              </a:rPr>
              <a:t>the</a:t>
            </a:r>
            <a:r>
              <a:rPr lang="ru-RU" sz="2000" dirty="0" smtClean="0">
                <a:solidFill>
                  <a:srgbClr val="0070C0"/>
                </a:solidFill>
              </a:rPr>
              <a:t> </a:t>
            </a:r>
            <a:r>
              <a:rPr lang="ru-RU" sz="2000" dirty="0" err="1" smtClean="0">
                <a:solidFill>
                  <a:srgbClr val="0070C0"/>
                </a:solidFill>
              </a:rPr>
              <a:t>arts</a:t>
            </a:r>
            <a:r>
              <a:rPr lang="ru-RU" sz="2000" dirty="0" smtClean="0">
                <a:solidFill>
                  <a:srgbClr val="0070C0"/>
                </a:solidFill>
              </a:rPr>
              <a:t>. </a:t>
            </a:r>
            <a:r>
              <a:rPr lang="ru-RU" sz="2000" dirty="0" err="1" smtClean="0">
                <a:solidFill>
                  <a:srgbClr val="0070C0"/>
                </a:solidFill>
              </a:rPr>
              <a:t>Perhaps</a:t>
            </a:r>
            <a:r>
              <a:rPr lang="ru-RU" sz="2000" dirty="0" smtClean="0">
                <a:solidFill>
                  <a:srgbClr val="0070C0"/>
                </a:solidFill>
              </a:rPr>
              <a:t> </a:t>
            </a:r>
            <a:r>
              <a:rPr lang="ru-RU" sz="2000" dirty="0" err="1" smtClean="0">
                <a:solidFill>
                  <a:srgbClr val="0070C0"/>
                </a:solidFill>
              </a:rPr>
              <a:t>the</a:t>
            </a:r>
            <a:r>
              <a:rPr lang="ru-RU" sz="2000" dirty="0" smtClean="0">
                <a:solidFill>
                  <a:srgbClr val="0070C0"/>
                </a:solidFill>
              </a:rPr>
              <a:t> </a:t>
            </a:r>
            <a:r>
              <a:rPr lang="ru-RU" sz="2000" dirty="0" err="1" smtClean="0">
                <a:solidFill>
                  <a:srgbClr val="0070C0"/>
                </a:solidFill>
              </a:rPr>
              <a:t>most</a:t>
            </a:r>
            <a:r>
              <a:rPr lang="ru-RU" sz="2000" dirty="0" smtClean="0">
                <a:solidFill>
                  <a:srgbClr val="0070C0"/>
                </a:solidFill>
              </a:rPr>
              <a:t> </a:t>
            </a:r>
            <a:r>
              <a:rPr lang="ru-RU" sz="2000" dirty="0" err="1" smtClean="0">
                <a:solidFill>
                  <a:srgbClr val="0070C0"/>
                </a:solidFill>
              </a:rPr>
              <a:t>famous</a:t>
            </a:r>
            <a:r>
              <a:rPr lang="ru-RU" sz="2000" dirty="0" smtClean="0">
                <a:solidFill>
                  <a:srgbClr val="0070C0"/>
                </a:solidFill>
              </a:rPr>
              <a:t> </a:t>
            </a:r>
            <a:r>
              <a:rPr lang="ru-RU" sz="2000" dirty="0" err="1" smtClean="0">
                <a:solidFill>
                  <a:srgbClr val="0070C0"/>
                </a:solidFill>
                <a:hlinkClick r:id="rId4" tooltip="Playwright"/>
              </a:rPr>
              <a:t>playwright</a:t>
            </a:r>
            <a:r>
              <a:rPr lang="ru-RU" sz="2000" dirty="0" smtClean="0">
                <a:solidFill>
                  <a:srgbClr val="0070C0"/>
                </a:solidFill>
              </a:rPr>
              <a:t> </a:t>
            </a:r>
            <a:r>
              <a:rPr lang="ru-RU" sz="2000" dirty="0" err="1" smtClean="0">
                <a:solidFill>
                  <a:srgbClr val="0070C0"/>
                </a:solidFill>
              </a:rPr>
              <a:t>in</a:t>
            </a:r>
            <a:r>
              <a:rPr lang="ru-RU" sz="2000" dirty="0" smtClean="0">
                <a:solidFill>
                  <a:srgbClr val="0070C0"/>
                </a:solidFill>
              </a:rPr>
              <a:t> </a:t>
            </a:r>
            <a:r>
              <a:rPr lang="ru-RU" sz="2000" dirty="0" err="1" smtClean="0">
                <a:solidFill>
                  <a:srgbClr val="0070C0"/>
                </a:solidFill>
              </a:rPr>
              <a:t>the</a:t>
            </a:r>
            <a:r>
              <a:rPr lang="ru-RU" sz="2000" dirty="0" smtClean="0">
                <a:solidFill>
                  <a:srgbClr val="0070C0"/>
                </a:solidFill>
              </a:rPr>
              <a:t> </a:t>
            </a:r>
            <a:r>
              <a:rPr lang="ru-RU" sz="2000" dirty="0" err="1" smtClean="0">
                <a:solidFill>
                  <a:srgbClr val="0070C0"/>
                </a:solidFill>
              </a:rPr>
              <a:t>world</a:t>
            </a:r>
            <a:r>
              <a:rPr lang="ru-RU" sz="2000" dirty="0" smtClean="0">
                <a:solidFill>
                  <a:srgbClr val="0070C0"/>
                </a:solidFill>
              </a:rPr>
              <a:t>, </a:t>
            </a:r>
            <a:r>
              <a:rPr lang="ru-RU" sz="2000" dirty="0" err="1" smtClean="0">
                <a:solidFill>
                  <a:srgbClr val="0070C0"/>
                </a:solidFill>
                <a:hlinkClick r:id="rId5" tooltip="William Shakespeare"/>
              </a:rPr>
              <a:t>William</a:t>
            </a:r>
            <a:r>
              <a:rPr lang="ru-RU" sz="2000" dirty="0" smtClean="0">
                <a:solidFill>
                  <a:srgbClr val="0070C0"/>
                </a:solidFill>
                <a:hlinkClick r:id="rId5" tooltip="William Shakespeare"/>
              </a:rPr>
              <a:t> </a:t>
            </a:r>
            <a:r>
              <a:rPr lang="ru-RU" sz="2000" dirty="0" err="1" smtClean="0">
                <a:solidFill>
                  <a:srgbClr val="0070C0"/>
                </a:solidFill>
                <a:hlinkClick r:id="rId5" tooltip="William Shakespeare"/>
              </a:rPr>
              <a:t>Shakespeare</a:t>
            </a:r>
            <a:r>
              <a:rPr lang="ru-RU" sz="2000" dirty="0" smtClean="0">
                <a:solidFill>
                  <a:srgbClr val="0070C0"/>
                </a:solidFill>
              </a:rPr>
              <a:t>, </a:t>
            </a:r>
            <a:r>
              <a:rPr lang="ru-RU" sz="2000" dirty="0" err="1" smtClean="0">
                <a:solidFill>
                  <a:srgbClr val="0070C0"/>
                </a:solidFill>
              </a:rPr>
              <a:t>wrote</a:t>
            </a:r>
            <a:r>
              <a:rPr lang="ru-RU" sz="2000" dirty="0" smtClean="0">
                <a:solidFill>
                  <a:srgbClr val="0070C0"/>
                </a:solidFill>
              </a:rPr>
              <a:t> </a:t>
            </a:r>
            <a:r>
              <a:rPr lang="ru-RU" sz="2000" dirty="0" err="1" smtClean="0">
                <a:solidFill>
                  <a:srgbClr val="0070C0"/>
                </a:solidFill>
              </a:rPr>
              <a:t>around</a:t>
            </a:r>
            <a:r>
              <a:rPr lang="ru-RU" sz="2000" dirty="0" smtClean="0">
                <a:solidFill>
                  <a:srgbClr val="0070C0"/>
                </a:solidFill>
              </a:rPr>
              <a:t> 40 </a:t>
            </a:r>
            <a:r>
              <a:rPr lang="ru-RU" sz="2000" dirty="0" err="1" smtClean="0">
                <a:solidFill>
                  <a:srgbClr val="0070C0"/>
                </a:solidFill>
              </a:rPr>
              <a:t>plays</a:t>
            </a:r>
            <a:r>
              <a:rPr lang="ru-RU" sz="2000" dirty="0" smtClean="0">
                <a:solidFill>
                  <a:srgbClr val="0070C0"/>
                </a:solidFill>
              </a:rPr>
              <a:t> </a:t>
            </a:r>
            <a:r>
              <a:rPr lang="ru-RU" sz="2000" dirty="0" err="1" smtClean="0">
                <a:solidFill>
                  <a:srgbClr val="0070C0"/>
                </a:solidFill>
              </a:rPr>
              <a:t>that</a:t>
            </a:r>
            <a:r>
              <a:rPr lang="ru-RU" sz="2000" dirty="0" smtClean="0">
                <a:solidFill>
                  <a:srgbClr val="0070C0"/>
                </a:solidFill>
              </a:rPr>
              <a:t> </a:t>
            </a:r>
            <a:r>
              <a:rPr lang="ru-RU" sz="2000" dirty="0" err="1" smtClean="0">
                <a:solidFill>
                  <a:srgbClr val="0070C0"/>
                </a:solidFill>
              </a:rPr>
              <a:t>are</a:t>
            </a:r>
            <a:r>
              <a:rPr lang="ru-RU" sz="2000" dirty="0" smtClean="0">
                <a:solidFill>
                  <a:srgbClr val="0070C0"/>
                </a:solidFill>
              </a:rPr>
              <a:t> </a:t>
            </a:r>
            <a:r>
              <a:rPr lang="ru-RU" sz="2000" dirty="0" err="1" smtClean="0">
                <a:solidFill>
                  <a:srgbClr val="0070C0"/>
                </a:solidFill>
              </a:rPr>
              <a:t>still</a:t>
            </a:r>
            <a:r>
              <a:rPr lang="ru-RU" sz="2000" dirty="0" smtClean="0">
                <a:solidFill>
                  <a:srgbClr val="0070C0"/>
                </a:solidFill>
              </a:rPr>
              <a:t> </a:t>
            </a:r>
            <a:r>
              <a:rPr lang="ru-RU" sz="2000" dirty="0" err="1" smtClean="0">
                <a:solidFill>
                  <a:srgbClr val="0070C0"/>
                </a:solidFill>
              </a:rPr>
              <a:t>performed</a:t>
            </a:r>
            <a:r>
              <a:rPr lang="ru-RU" sz="2000" dirty="0" smtClean="0">
                <a:solidFill>
                  <a:srgbClr val="0070C0"/>
                </a:solidFill>
              </a:rPr>
              <a:t> </a:t>
            </a:r>
            <a:r>
              <a:rPr lang="ru-RU" sz="2000" dirty="0" err="1" smtClean="0">
                <a:solidFill>
                  <a:srgbClr val="0070C0"/>
                </a:solidFill>
              </a:rPr>
              <a:t>in</a:t>
            </a:r>
            <a:r>
              <a:rPr lang="ru-RU" sz="2000" dirty="0" smtClean="0">
                <a:solidFill>
                  <a:srgbClr val="0070C0"/>
                </a:solidFill>
              </a:rPr>
              <a:t> </a:t>
            </a:r>
            <a:r>
              <a:rPr lang="ru-RU" sz="2000" dirty="0" err="1" smtClean="0">
                <a:solidFill>
                  <a:srgbClr val="0070C0"/>
                </a:solidFill>
              </a:rPr>
              <a:t>theatres</a:t>
            </a:r>
            <a:r>
              <a:rPr lang="ru-RU" sz="2000" dirty="0" smtClean="0">
                <a:solidFill>
                  <a:srgbClr val="0070C0"/>
                </a:solidFill>
              </a:rPr>
              <a:t> </a:t>
            </a:r>
            <a:r>
              <a:rPr lang="ru-RU" sz="2000" dirty="0" err="1" smtClean="0">
                <a:solidFill>
                  <a:srgbClr val="0070C0"/>
                </a:solidFill>
              </a:rPr>
              <a:t>across</a:t>
            </a:r>
            <a:r>
              <a:rPr lang="ru-RU" sz="2000" dirty="0" smtClean="0">
                <a:solidFill>
                  <a:srgbClr val="0070C0"/>
                </a:solidFill>
              </a:rPr>
              <a:t> </a:t>
            </a:r>
            <a:r>
              <a:rPr lang="ru-RU" sz="2000" dirty="0" err="1" smtClean="0">
                <a:solidFill>
                  <a:srgbClr val="0070C0"/>
                </a:solidFill>
              </a:rPr>
              <a:t>the</a:t>
            </a:r>
            <a:r>
              <a:rPr lang="ru-RU" sz="2000" dirty="0" smtClean="0">
                <a:solidFill>
                  <a:srgbClr val="0070C0"/>
                </a:solidFill>
              </a:rPr>
              <a:t> </a:t>
            </a:r>
            <a:r>
              <a:rPr lang="ru-RU" sz="2000" dirty="0" err="1" smtClean="0">
                <a:solidFill>
                  <a:srgbClr val="0070C0"/>
                </a:solidFill>
              </a:rPr>
              <a:t>world</a:t>
            </a:r>
            <a:r>
              <a:rPr lang="ru-RU" sz="2000" dirty="0" smtClean="0">
                <a:solidFill>
                  <a:srgbClr val="0070C0"/>
                </a:solidFill>
              </a:rPr>
              <a:t> </a:t>
            </a:r>
            <a:r>
              <a:rPr lang="ru-RU" sz="2000" dirty="0" err="1" smtClean="0">
                <a:solidFill>
                  <a:srgbClr val="0070C0"/>
                </a:solidFill>
              </a:rPr>
              <a:t>to</a:t>
            </a:r>
            <a:r>
              <a:rPr lang="ru-RU" sz="2000" dirty="0" smtClean="0">
                <a:solidFill>
                  <a:srgbClr val="0070C0"/>
                </a:solidFill>
              </a:rPr>
              <a:t> </a:t>
            </a:r>
            <a:r>
              <a:rPr lang="ru-RU" sz="2000" dirty="0" err="1" smtClean="0">
                <a:solidFill>
                  <a:srgbClr val="0070C0"/>
                </a:solidFill>
              </a:rPr>
              <a:t>this</a:t>
            </a:r>
            <a:r>
              <a:rPr lang="ru-RU" sz="2000" dirty="0" smtClean="0">
                <a:solidFill>
                  <a:srgbClr val="0070C0"/>
                </a:solidFill>
              </a:rPr>
              <a:t> </a:t>
            </a:r>
            <a:r>
              <a:rPr lang="ru-RU" sz="2000" dirty="0" err="1" smtClean="0">
                <a:solidFill>
                  <a:srgbClr val="0070C0"/>
                </a:solidFill>
              </a:rPr>
              <a:t>day</a:t>
            </a:r>
            <a:r>
              <a:rPr lang="ru-RU" sz="2000" dirty="0" smtClean="0">
                <a:solidFill>
                  <a:srgbClr val="0070C0"/>
                </a:solidFill>
              </a:rPr>
              <a:t>. </a:t>
            </a:r>
            <a:r>
              <a:rPr lang="ru-RU" sz="2000" dirty="0" err="1" smtClean="0">
                <a:solidFill>
                  <a:srgbClr val="0070C0"/>
                </a:solidFill>
              </a:rPr>
              <a:t>They</a:t>
            </a:r>
            <a:r>
              <a:rPr lang="ru-RU" sz="2000" dirty="0" smtClean="0">
                <a:solidFill>
                  <a:srgbClr val="0070C0"/>
                </a:solidFill>
              </a:rPr>
              <a:t> </a:t>
            </a:r>
            <a:r>
              <a:rPr lang="ru-RU" sz="2000" dirty="0" err="1" smtClean="0">
                <a:solidFill>
                  <a:srgbClr val="0070C0"/>
                </a:solidFill>
              </a:rPr>
              <a:t>include</a:t>
            </a:r>
            <a:r>
              <a:rPr lang="ru-RU" sz="2000" dirty="0" smtClean="0">
                <a:solidFill>
                  <a:srgbClr val="0070C0"/>
                </a:solidFill>
              </a:rPr>
              <a:t> </a:t>
            </a:r>
            <a:r>
              <a:rPr lang="ru-RU" sz="2000" dirty="0" err="1" smtClean="0">
                <a:solidFill>
                  <a:srgbClr val="0070C0"/>
                </a:solidFill>
              </a:rPr>
              <a:t>tragedies</a:t>
            </a:r>
            <a:r>
              <a:rPr lang="ru-RU" sz="2000" dirty="0" smtClean="0">
                <a:solidFill>
                  <a:srgbClr val="0070C0"/>
                </a:solidFill>
              </a:rPr>
              <a:t>, </a:t>
            </a:r>
            <a:r>
              <a:rPr lang="ru-RU" sz="2000" dirty="0" err="1" smtClean="0">
                <a:solidFill>
                  <a:srgbClr val="0070C0"/>
                </a:solidFill>
              </a:rPr>
              <a:t>such</a:t>
            </a:r>
            <a:r>
              <a:rPr lang="ru-RU" sz="2000" dirty="0" smtClean="0">
                <a:solidFill>
                  <a:srgbClr val="0070C0"/>
                </a:solidFill>
              </a:rPr>
              <a:t> </a:t>
            </a:r>
            <a:r>
              <a:rPr lang="ru-RU" sz="2000" dirty="0" err="1" smtClean="0">
                <a:solidFill>
                  <a:srgbClr val="0070C0"/>
                </a:solidFill>
              </a:rPr>
              <a:t>as</a:t>
            </a:r>
            <a:r>
              <a:rPr lang="ru-RU" sz="2000" dirty="0" smtClean="0">
                <a:solidFill>
                  <a:srgbClr val="0070C0"/>
                </a:solidFill>
              </a:rPr>
              <a:t> </a:t>
            </a:r>
            <a:r>
              <a:rPr lang="ru-RU" sz="2000" i="1" dirty="0" err="1" smtClean="0">
                <a:solidFill>
                  <a:srgbClr val="0070C0"/>
                </a:solidFill>
                <a:hlinkClick r:id="rId6" tooltip="Hamlet"/>
              </a:rPr>
              <a:t>Hamlet</a:t>
            </a:r>
            <a:r>
              <a:rPr lang="ru-RU" sz="2000" dirty="0" smtClean="0">
                <a:solidFill>
                  <a:srgbClr val="0070C0"/>
                </a:solidFill>
              </a:rPr>
              <a:t> (1603), </a:t>
            </a:r>
            <a:r>
              <a:rPr lang="ru-RU" sz="2000" i="1" dirty="0" err="1" smtClean="0">
                <a:solidFill>
                  <a:srgbClr val="0070C0"/>
                </a:solidFill>
                <a:hlinkClick r:id="rId7" tooltip="Othello"/>
              </a:rPr>
              <a:t>Othello</a:t>
            </a:r>
            <a:r>
              <a:rPr lang="ru-RU" sz="2000" dirty="0" smtClean="0">
                <a:solidFill>
                  <a:srgbClr val="0070C0"/>
                </a:solidFill>
              </a:rPr>
              <a:t> (1604), </a:t>
            </a:r>
            <a:r>
              <a:rPr lang="ru-RU" sz="2000" dirty="0" err="1" smtClean="0">
                <a:solidFill>
                  <a:srgbClr val="0070C0"/>
                </a:solidFill>
              </a:rPr>
              <a:t>and</a:t>
            </a:r>
            <a:r>
              <a:rPr lang="ru-RU" sz="2000" dirty="0" smtClean="0">
                <a:solidFill>
                  <a:srgbClr val="0070C0"/>
                </a:solidFill>
              </a:rPr>
              <a:t> </a:t>
            </a:r>
            <a:r>
              <a:rPr lang="ru-RU" sz="2000" i="1" dirty="0" err="1" smtClean="0">
                <a:solidFill>
                  <a:srgbClr val="0070C0"/>
                </a:solidFill>
                <a:hlinkClick r:id="rId8" tooltip="King Lear"/>
              </a:rPr>
              <a:t>King</a:t>
            </a:r>
            <a:r>
              <a:rPr lang="ru-RU" sz="2000" i="1" dirty="0" smtClean="0">
                <a:solidFill>
                  <a:srgbClr val="0070C0"/>
                </a:solidFill>
                <a:hlinkClick r:id="rId8" tooltip="King Lear"/>
              </a:rPr>
              <a:t> </a:t>
            </a:r>
            <a:r>
              <a:rPr lang="ru-RU" sz="2000" i="1" dirty="0" err="1" smtClean="0">
                <a:solidFill>
                  <a:srgbClr val="0070C0"/>
                </a:solidFill>
                <a:hlinkClick r:id="rId8" tooltip="King Lear"/>
              </a:rPr>
              <a:t>Lear</a:t>
            </a:r>
            <a:r>
              <a:rPr lang="ru-RU" sz="2000" dirty="0" smtClean="0">
                <a:solidFill>
                  <a:srgbClr val="0070C0"/>
                </a:solidFill>
              </a:rPr>
              <a:t> (1605); </a:t>
            </a:r>
            <a:r>
              <a:rPr lang="ru-RU" sz="2000" dirty="0" err="1" smtClean="0">
                <a:solidFill>
                  <a:srgbClr val="0070C0"/>
                </a:solidFill>
              </a:rPr>
              <a:t>comedies</a:t>
            </a:r>
            <a:r>
              <a:rPr lang="ru-RU" sz="2000" dirty="0" smtClean="0">
                <a:solidFill>
                  <a:srgbClr val="0070C0"/>
                </a:solidFill>
              </a:rPr>
              <a:t>, </a:t>
            </a:r>
            <a:r>
              <a:rPr lang="ru-RU" sz="2000" dirty="0" err="1" smtClean="0">
                <a:solidFill>
                  <a:srgbClr val="0070C0"/>
                </a:solidFill>
              </a:rPr>
              <a:t>such</a:t>
            </a:r>
            <a:r>
              <a:rPr lang="ru-RU" sz="2000" dirty="0" smtClean="0">
                <a:solidFill>
                  <a:srgbClr val="0070C0"/>
                </a:solidFill>
              </a:rPr>
              <a:t> </a:t>
            </a:r>
            <a:r>
              <a:rPr lang="ru-RU" sz="2000" dirty="0" err="1" smtClean="0">
                <a:solidFill>
                  <a:srgbClr val="0070C0"/>
                </a:solidFill>
              </a:rPr>
              <a:t>as</a:t>
            </a:r>
            <a:r>
              <a:rPr lang="ru-RU" sz="2000" dirty="0" smtClean="0">
                <a:solidFill>
                  <a:srgbClr val="0070C0"/>
                </a:solidFill>
              </a:rPr>
              <a:t> </a:t>
            </a:r>
            <a:r>
              <a:rPr lang="ru-RU" sz="2000" i="1" dirty="0" smtClean="0">
                <a:solidFill>
                  <a:srgbClr val="0070C0"/>
                </a:solidFill>
                <a:hlinkClick r:id="rId9" tooltip="A Midsummer Night's Dream"/>
              </a:rPr>
              <a:t>A </a:t>
            </a:r>
            <a:r>
              <a:rPr lang="ru-RU" sz="2000" i="1" dirty="0" err="1" smtClean="0">
                <a:solidFill>
                  <a:srgbClr val="0070C0"/>
                </a:solidFill>
                <a:hlinkClick r:id="rId9" tooltip="A Midsummer Night's Dream"/>
              </a:rPr>
              <a:t>Midsummer</a:t>
            </a:r>
            <a:r>
              <a:rPr lang="ru-RU" sz="2000" i="1" dirty="0" smtClean="0">
                <a:solidFill>
                  <a:srgbClr val="0070C0"/>
                </a:solidFill>
                <a:hlinkClick r:id="rId9" tooltip="A Midsummer Night's Dream"/>
              </a:rPr>
              <a:t> </a:t>
            </a:r>
            <a:r>
              <a:rPr lang="ru-RU" sz="2000" i="1" dirty="0" err="1" smtClean="0">
                <a:solidFill>
                  <a:srgbClr val="0070C0"/>
                </a:solidFill>
                <a:hlinkClick r:id="rId9" tooltip="A Midsummer Night's Dream"/>
              </a:rPr>
              <a:t>Night's</a:t>
            </a:r>
            <a:r>
              <a:rPr lang="ru-RU" sz="2000" i="1" dirty="0" smtClean="0">
                <a:solidFill>
                  <a:srgbClr val="0070C0"/>
                </a:solidFill>
                <a:hlinkClick r:id="rId9" tooltip="A Midsummer Night's Dream"/>
              </a:rPr>
              <a:t> </a:t>
            </a:r>
            <a:r>
              <a:rPr lang="ru-RU" sz="2000" i="1" dirty="0" err="1" smtClean="0">
                <a:solidFill>
                  <a:srgbClr val="0070C0"/>
                </a:solidFill>
                <a:hlinkClick r:id="rId9" tooltip="A Midsummer Night's Dream"/>
              </a:rPr>
              <a:t>Dream</a:t>
            </a:r>
            <a:r>
              <a:rPr lang="ru-RU" sz="2000" dirty="0" smtClean="0">
                <a:solidFill>
                  <a:srgbClr val="0070C0"/>
                </a:solidFill>
              </a:rPr>
              <a:t> (1594—96) </a:t>
            </a:r>
            <a:r>
              <a:rPr lang="ru-RU" sz="2000" dirty="0" err="1" smtClean="0">
                <a:solidFill>
                  <a:srgbClr val="0070C0"/>
                </a:solidFill>
              </a:rPr>
              <a:t>and</a:t>
            </a:r>
            <a:r>
              <a:rPr lang="ru-RU" sz="2000" dirty="0" smtClean="0">
                <a:solidFill>
                  <a:srgbClr val="0070C0"/>
                </a:solidFill>
              </a:rPr>
              <a:t> </a:t>
            </a:r>
            <a:r>
              <a:rPr lang="ru-RU" sz="2000" i="1" dirty="0" err="1" smtClean="0">
                <a:solidFill>
                  <a:srgbClr val="0070C0"/>
                </a:solidFill>
                <a:hlinkClick r:id="rId10" tooltip="Twelfth Night"/>
              </a:rPr>
              <a:t>Twelfth</a:t>
            </a:r>
            <a:r>
              <a:rPr lang="ru-RU" sz="2000" i="1" dirty="0" smtClean="0">
                <a:solidFill>
                  <a:srgbClr val="0070C0"/>
                </a:solidFill>
                <a:hlinkClick r:id="rId10" tooltip="Twelfth Night"/>
              </a:rPr>
              <a:t> </a:t>
            </a:r>
            <a:r>
              <a:rPr lang="ru-RU" sz="2000" i="1" dirty="0" err="1" smtClean="0">
                <a:solidFill>
                  <a:srgbClr val="0070C0"/>
                </a:solidFill>
                <a:hlinkClick r:id="rId10" tooltip="Twelfth Night"/>
              </a:rPr>
              <a:t>Night</a:t>
            </a:r>
            <a:r>
              <a:rPr lang="ru-RU" sz="2000" dirty="0" smtClean="0">
                <a:solidFill>
                  <a:srgbClr val="0070C0"/>
                </a:solidFill>
              </a:rPr>
              <a:t> (1602); </a:t>
            </a:r>
            <a:r>
              <a:rPr lang="ru-RU" sz="2000" dirty="0" err="1" smtClean="0">
                <a:solidFill>
                  <a:srgbClr val="0070C0"/>
                </a:solidFill>
              </a:rPr>
              <a:t>and</a:t>
            </a:r>
            <a:r>
              <a:rPr lang="ru-RU" sz="2000" dirty="0" smtClean="0">
                <a:solidFill>
                  <a:srgbClr val="0070C0"/>
                </a:solidFill>
              </a:rPr>
              <a:t> </a:t>
            </a:r>
            <a:r>
              <a:rPr lang="ru-RU" sz="2000" dirty="0" err="1" smtClean="0">
                <a:solidFill>
                  <a:srgbClr val="0070C0"/>
                </a:solidFill>
              </a:rPr>
              <a:t>history</a:t>
            </a:r>
            <a:r>
              <a:rPr lang="ru-RU" sz="2000" dirty="0" smtClean="0">
                <a:solidFill>
                  <a:srgbClr val="0070C0"/>
                </a:solidFill>
              </a:rPr>
              <a:t> </a:t>
            </a:r>
            <a:r>
              <a:rPr lang="ru-RU" sz="2000" dirty="0" err="1" smtClean="0">
                <a:solidFill>
                  <a:srgbClr val="0070C0"/>
                </a:solidFill>
              </a:rPr>
              <a:t>plays</a:t>
            </a:r>
            <a:r>
              <a:rPr lang="ru-RU" sz="2000" dirty="0" smtClean="0">
                <a:solidFill>
                  <a:srgbClr val="0070C0"/>
                </a:solidFill>
              </a:rPr>
              <a:t>, </a:t>
            </a:r>
            <a:r>
              <a:rPr lang="ru-RU" sz="2000" dirty="0" err="1" smtClean="0">
                <a:solidFill>
                  <a:srgbClr val="0070C0"/>
                </a:solidFill>
              </a:rPr>
              <a:t>such</a:t>
            </a:r>
            <a:r>
              <a:rPr lang="ru-RU" sz="2000" dirty="0" smtClean="0">
                <a:solidFill>
                  <a:srgbClr val="0070C0"/>
                </a:solidFill>
              </a:rPr>
              <a:t> </a:t>
            </a:r>
            <a:r>
              <a:rPr lang="ru-RU" sz="2000" dirty="0" err="1" smtClean="0">
                <a:solidFill>
                  <a:srgbClr val="0070C0"/>
                </a:solidFill>
              </a:rPr>
              <a:t>as</a:t>
            </a:r>
            <a:r>
              <a:rPr lang="ru-RU" sz="2000" dirty="0" smtClean="0">
                <a:solidFill>
                  <a:srgbClr val="0070C0"/>
                </a:solidFill>
              </a:rPr>
              <a:t> </a:t>
            </a:r>
            <a:r>
              <a:rPr lang="ru-RU" sz="2000" i="1" dirty="0" err="1" smtClean="0">
                <a:solidFill>
                  <a:srgbClr val="0070C0"/>
                </a:solidFill>
                <a:hlinkClick r:id="rId11" tooltip="Henry IV, part 1"/>
              </a:rPr>
              <a:t>Henry</a:t>
            </a:r>
            <a:r>
              <a:rPr lang="ru-RU" sz="2000" i="1" dirty="0" smtClean="0">
                <a:solidFill>
                  <a:srgbClr val="0070C0"/>
                </a:solidFill>
                <a:hlinkClick r:id="rId11" tooltip="Henry IV, part 1"/>
              </a:rPr>
              <a:t> IV, </a:t>
            </a:r>
            <a:r>
              <a:rPr lang="ru-RU" sz="2000" i="1" dirty="0" err="1" smtClean="0">
                <a:solidFill>
                  <a:srgbClr val="0070C0"/>
                </a:solidFill>
                <a:hlinkClick r:id="rId11" tooltip="Henry IV, part 1"/>
              </a:rPr>
              <a:t>part</a:t>
            </a:r>
            <a:r>
              <a:rPr lang="ru-RU" sz="2000" i="1" dirty="0" smtClean="0">
                <a:solidFill>
                  <a:srgbClr val="0070C0"/>
                </a:solidFill>
                <a:hlinkClick r:id="rId11" tooltip="Henry IV, part 1"/>
              </a:rPr>
              <a:t> 1—2</a:t>
            </a:r>
            <a:r>
              <a:rPr lang="ru-RU" sz="2000" dirty="0" smtClean="0">
                <a:solidFill>
                  <a:srgbClr val="0070C0"/>
                </a:solidFill>
              </a:rPr>
              <a:t>. </a:t>
            </a:r>
            <a:r>
              <a:rPr lang="ru-RU" sz="2000" dirty="0" err="1" smtClean="0">
                <a:solidFill>
                  <a:srgbClr val="0070C0"/>
                </a:solidFill>
              </a:rPr>
              <a:t>The</a:t>
            </a:r>
            <a:r>
              <a:rPr lang="ru-RU" sz="2000" dirty="0" smtClean="0">
                <a:solidFill>
                  <a:srgbClr val="0070C0"/>
                </a:solidFill>
              </a:rPr>
              <a:t> </a:t>
            </a:r>
            <a:r>
              <a:rPr lang="ru-RU" sz="2000" dirty="0" err="1" smtClean="0">
                <a:solidFill>
                  <a:srgbClr val="0070C0"/>
                </a:solidFill>
              </a:rPr>
              <a:t>Elizabethan</a:t>
            </a:r>
            <a:r>
              <a:rPr lang="ru-RU" sz="2000" dirty="0" smtClean="0">
                <a:solidFill>
                  <a:srgbClr val="0070C0"/>
                </a:solidFill>
              </a:rPr>
              <a:t> </a:t>
            </a:r>
            <a:r>
              <a:rPr lang="ru-RU" sz="2000" dirty="0" err="1" smtClean="0">
                <a:solidFill>
                  <a:srgbClr val="0070C0"/>
                </a:solidFill>
              </a:rPr>
              <a:t>age</a:t>
            </a:r>
            <a:r>
              <a:rPr lang="ru-RU" sz="2000" dirty="0" smtClean="0">
                <a:solidFill>
                  <a:srgbClr val="0070C0"/>
                </a:solidFill>
              </a:rPr>
              <a:t> </a:t>
            </a:r>
            <a:r>
              <a:rPr lang="ru-RU" sz="2000" dirty="0" err="1" smtClean="0">
                <a:solidFill>
                  <a:srgbClr val="0070C0"/>
                </a:solidFill>
              </a:rPr>
              <a:t>is</a:t>
            </a:r>
            <a:r>
              <a:rPr lang="ru-RU" sz="2000" dirty="0" smtClean="0">
                <a:solidFill>
                  <a:srgbClr val="0070C0"/>
                </a:solidFill>
              </a:rPr>
              <a:t> </a:t>
            </a:r>
            <a:r>
              <a:rPr lang="ru-RU" sz="2000" dirty="0" err="1" smtClean="0">
                <a:solidFill>
                  <a:srgbClr val="0070C0"/>
                </a:solidFill>
              </a:rPr>
              <a:t>sometimes</a:t>
            </a:r>
            <a:r>
              <a:rPr lang="ru-RU" sz="2000" dirty="0" smtClean="0">
                <a:solidFill>
                  <a:srgbClr val="0070C0"/>
                </a:solidFill>
              </a:rPr>
              <a:t> </a:t>
            </a:r>
            <a:r>
              <a:rPr lang="ru-RU" sz="2000" dirty="0" err="1" smtClean="0">
                <a:solidFill>
                  <a:srgbClr val="0070C0"/>
                </a:solidFill>
              </a:rPr>
              <a:t>nicknamed</a:t>
            </a:r>
            <a:r>
              <a:rPr lang="ru-RU" sz="2000" dirty="0" smtClean="0">
                <a:solidFill>
                  <a:srgbClr val="0070C0"/>
                </a:solidFill>
              </a:rPr>
              <a:t> "</a:t>
            </a:r>
            <a:r>
              <a:rPr lang="ru-RU" sz="2000" dirty="0" err="1" smtClean="0">
                <a:solidFill>
                  <a:srgbClr val="0070C0"/>
                </a:solidFill>
              </a:rPr>
              <a:t>the</a:t>
            </a:r>
            <a:r>
              <a:rPr lang="ru-RU" sz="2000" dirty="0" smtClean="0">
                <a:solidFill>
                  <a:srgbClr val="0070C0"/>
                </a:solidFill>
              </a:rPr>
              <a:t> </a:t>
            </a:r>
            <a:r>
              <a:rPr lang="ru-RU" sz="2000" dirty="0" err="1" smtClean="0">
                <a:solidFill>
                  <a:srgbClr val="0070C0"/>
                </a:solidFill>
              </a:rPr>
              <a:t>age</a:t>
            </a:r>
            <a:r>
              <a:rPr lang="ru-RU" sz="2000" dirty="0" smtClean="0">
                <a:solidFill>
                  <a:srgbClr val="0070C0"/>
                </a:solidFill>
              </a:rPr>
              <a:t> </a:t>
            </a:r>
            <a:r>
              <a:rPr lang="ru-RU" sz="2000" dirty="0" err="1" smtClean="0">
                <a:solidFill>
                  <a:srgbClr val="0070C0"/>
                </a:solidFill>
              </a:rPr>
              <a:t>of</a:t>
            </a:r>
            <a:r>
              <a:rPr lang="ru-RU" sz="2000" dirty="0" smtClean="0">
                <a:solidFill>
                  <a:srgbClr val="0070C0"/>
                </a:solidFill>
              </a:rPr>
              <a:t> </a:t>
            </a:r>
            <a:r>
              <a:rPr lang="ru-RU" sz="2000" dirty="0" err="1" smtClean="0">
                <a:solidFill>
                  <a:srgbClr val="0070C0"/>
                </a:solidFill>
              </a:rPr>
              <a:t>Shakespeare</a:t>
            </a:r>
            <a:r>
              <a:rPr lang="ru-RU" sz="2000" dirty="0" smtClean="0">
                <a:solidFill>
                  <a:srgbClr val="0070C0"/>
                </a:solidFill>
              </a:rPr>
              <a:t>" </a:t>
            </a:r>
            <a:r>
              <a:rPr lang="ru-RU" sz="2000" dirty="0" err="1" smtClean="0">
                <a:solidFill>
                  <a:srgbClr val="0070C0"/>
                </a:solidFill>
              </a:rPr>
              <a:t>for</a:t>
            </a:r>
            <a:r>
              <a:rPr lang="ru-RU" sz="2000" dirty="0" smtClean="0">
                <a:solidFill>
                  <a:srgbClr val="0070C0"/>
                </a:solidFill>
              </a:rPr>
              <a:t> </a:t>
            </a:r>
            <a:r>
              <a:rPr lang="ru-RU" sz="2000" dirty="0" err="1" smtClean="0">
                <a:solidFill>
                  <a:srgbClr val="0070C0"/>
                </a:solidFill>
              </a:rPr>
              <a:t>the</a:t>
            </a:r>
            <a:r>
              <a:rPr lang="ru-RU" sz="2000" dirty="0" smtClean="0">
                <a:solidFill>
                  <a:srgbClr val="0070C0"/>
                </a:solidFill>
              </a:rPr>
              <a:t> </a:t>
            </a:r>
            <a:r>
              <a:rPr lang="ru-RU" sz="2000" dirty="0" err="1" smtClean="0">
                <a:solidFill>
                  <a:srgbClr val="0070C0"/>
                </a:solidFill>
              </a:rPr>
              <a:t>amount</a:t>
            </a:r>
            <a:r>
              <a:rPr lang="ru-RU" sz="2000" dirty="0" smtClean="0">
                <a:solidFill>
                  <a:srgbClr val="0070C0"/>
                </a:solidFill>
              </a:rPr>
              <a:t> </a:t>
            </a:r>
            <a:r>
              <a:rPr lang="ru-RU" sz="2000" dirty="0" err="1" smtClean="0">
                <a:solidFill>
                  <a:srgbClr val="0070C0"/>
                </a:solidFill>
              </a:rPr>
              <a:t>of</a:t>
            </a:r>
            <a:r>
              <a:rPr lang="ru-RU" sz="2000" dirty="0" smtClean="0">
                <a:solidFill>
                  <a:srgbClr val="0070C0"/>
                </a:solidFill>
              </a:rPr>
              <a:t> </a:t>
            </a:r>
            <a:r>
              <a:rPr lang="ru-RU" sz="2000" dirty="0" err="1" smtClean="0">
                <a:solidFill>
                  <a:srgbClr val="0070C0"/>
                </a:solidFill>
              </a:rPr>
              <a:t>influence</a:t>
            </a:r>
            <a:r>
              <a:rPr lang="ru-RU" sz="2000" dirty="0" smtClean="0">
                <a:solidFill>
                  <a:srgbClr val="0070C0"/>
                </a:solidFill>
              </a:rPr>
              <a:t> </a:t>
            </a:r>
            <a:r>
              <a:rPr lang="ru-RU" sz="2000" dirty="0" err="1" smtClean="0">
                <a:solidFill>
                  <a:srgbClr val="0070C0"/>
                </a:solidFill>
              </a:rPr>
              <a:t>he</a:t>
            </a:r>
            <a:r>
              <a:rPr lang="ru-RU" sz="2000" dirty="0" smtClean="0">
                <a:solidFill>
                  <a:srgbClr val="0070C0"/>
                </a:solidFill>
              </a:rPr>
              <a:t> </a:t>
            </a:r>
            <a:r>
              <a:rPr lang="ru-RU" sz="2000" dirty="0" err="1" smtClean="0">
                <a:solidFill>
                  <a:srgbClr val="0070C0"/>
                </a:solidFill>
              </a:rPr>
              <a:t>held</a:t>
            </a:r>
            <a:r>
              <a:rPr lang="ru-RU" sz="2000" dirty="0" smtClean="0">
                <a:solidFill>
                  <a:srgbClr val="0070C0"/>
                </a:solidFill>
              </a:rPr>
              <a:t> </a:t>
            </a:r>
            <a:r>
              <a:rPr lang="ru-RU" sz="2000" dirty="0" err="1" smtClean="0">
                <a:solidFill>
                  <a:srgbClr val="0070C0"/>
                </a:solidFill>
              </a:rPr>
              <a:t>over</a:t>
            </a:r>
            <a:r>
              <a:rPr lang="ru-RU" sz="2000" dirty="0" smtClean="0">
                <a:solidFill>
                  <a:srgbClr val="0070C0"/>
                </a:solidFill>
              </a:rPr>
              <a:t> </a:t>
            </a:r>
            <a:r>
              <a:rPr lang="ru-RU" sz="2000" dirty="0" err="1" smtClean="0">
                <a:solidFill>
                  <a:srgbClr val="0070C0"/>
                </a:solidFill>
              </a:rPr>
              <a:t>the</a:t>
            </a:r>
            <a:r>
              <a:rPr lang="ru-RU" sz="2000" dirty="0" smtClean="0">
                <a:solidFill>
                  <a:srgbClr val="0070C0"/>
                </a:solidFill>
              </a:rPr>
              <a:t> </a:t>
            </a:r>
            <a:r>
              <a:rPr lang="ru-RU" sz="2000" dirty="0" err="1" smtClean="0">
                <a:solidFill>
                  <a:srgbClr val="0070C0"/>
                </a:solidFill>
              </a:rPr>
              <a:t>era</a:t>
            </a:r>
            <a:r>
              <a:rPr lang="ru-RU" sz="2000" dirty="0" smtClean="0">
                <a:solidFill>
                  <a:srgbClr val="0070C0"/>
                </a:solidFill>
              </a:rPr>
              <a:t>.</a:t>
            </a:r>
          </a:p>
          <a:p>
            <a:endParaRPr lang="ru-RU" dirty="0"/>
          </a:p>
        </p:txBody>
      </p:sp>
      <p:pic>
        <p:nvPicPr>
          <p:cNvPr id="7" name="Рисунок 6" descr="C:\Users\Anna\Documents\fot\MSU PROGRAME\Britain\TheGlobe02_ST_02.jpg"/>
          <p:cNvPicPr/>
          <p:nvPr/>
        </p:nvPicPr>
        <p:blipFill>
          <a:blip r:embed="rId12" cstate="print">
            <a:extLst>
              <a:ext uri="{28A0092B-C50C-407E-A947-70E740481C1C}">
                <a14:useLocalDpi xmlns="" xmlns:wpc="http://schemas.microsoft.com/office/word/2010/wordprocessingCanvas" xmlns:mc="http://schemas.openxmlformats.org/markup-compatibility/2006"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2786050" y="3143248"/>
            <a:ext cx="4929222" cy="2643206"/>
          </a:xfrm>
          <a:prstGeom prst="rect">
            <a:avLst/>
          </a:prstGeom>
          <a:noFill/>
          <a:ln>
            <a:noFill/>
          </a:ln>
        </p:spPr>
      </p:pic>
      <p:sp>
        <p:nvSpPr>
          <p:cNvPr id="10" name="Прямоугольник 9"/>
          <p:cNvSpPr/>
          <p:nvPr/>
        </p:nvSpPr>
        <p:spPr>
          <a:xfrm>
            <a:off x="2357422" y="6000768"/>
            <a:ext cx="5715024" cy="646331"/>
          </a:xfrm>
          <a:prstGeom prst="rect">
            <a:avLst/>
          </a:prstGeom>
        </p:spPr>
        <p:txBody>
          <a:bodyPr wrap="square">
            <a:spAutoFit/>
          </a:bodyPr>
          <a:lstStyle/>
          <a:p>
            <a:pPr lvl="0" fontAlgn="base">
              <a:spcBef>
                <a:spcPct val="0"/>
              </a:spcBef>
              <a:spcAft>
                <a:spcPct val="0"/>
              </a:spcAft>
            </a:pPr>
            <a:r>
              <a:rPr lang="ru-RU" i="1" dirty="0" err="1" smtClean="0">
                <a:solidFill>
                  <a:srgbClr val="0070C0"/>
                </a:solidFill>
                <a:latin typeface="Constantia" pitchFamily="18" charset="0"/>
                <a:ea typeface="Calibri" pitchFamily="34" charset="0"/>
                <a:cs typeface="Times New Roman" pitchFamily="18" charset="0"/>
              </a:rPr>
              <a:t>The</a:t>
            </a:r>
            <a:r>
              <a:rPr lang="ru-RU" i="1" dirty="0" smtClean="0">
                <a:solidFill>
                  <a:srgbClr val="0070C0"/>
                </a:solidFill>
                <a:latin typeface="Constantia" pitchFamily="18" charset="0"/>
                <a:ea typeface="Calibri" pitchFamily="34" charset="0"/>
                <a:cs typeface="Times New Roman" pitchFamily="18" charset="0"/>
              </a:rPr>
              <a:t> </a:t>
            </a:r>
            <a:r>
              <a:rPr lang="ru-RU" i="1" dirty="0" err="1" smtClean="0">
                <a:solidFill>
                  <a:srgbClr val="0070C0"/>
                </a:solidFill>
                <a:latin typeface="Constantia" pitchFamily="18" charset="0"/>
                <a:ea typeface="Calibri" pitchFamily="34" charset="0"/>
                <a:cs typeface="Times New Roman" pitchFamily="18" charset="0"/>
              </a:rPr>
              <a:t>Comedy</a:t>
            </a:r>
            <a:r>
              <a:rPr lang="ru-RU" i="1" dirty="0" smtClean="0">
                <a:solidFill>
                  <a:srgbClr val="0070C0"/>
                </a:solidFill>
                <a:latin typeface="Constantia" pitchFamily="18" charset="0"/>
                <a:ea typeface="Calibri" pitchFamily="34" charset="0"/>
                <a:cs typeface="Times New Roman" pitchFamily="18" charset="0"/>
              </a:rPr>
              <a:t> </a:t>
            </a:r>
            <a:r>
              <a:rPr lang="ru-RU" i="1" dirty="0" err="1" smtClean="0">
                <a:solidFill>
                  <a:srgbClr val="0070C0"/>
                </a:solidFill>
                <a:latin typeface="Constantia" pitchFamily="18" charset="0"/>
                <a:ea typeface="Calibri" pitchFamily="34" charset="0"/>
                <a:cs typeface="Times New Roman" pitchFamily="18" charset="0"/>
              </a:rPr>
              <a:t>of</a:t>
            </a:r>
            <a:r>
              <a:rPr lang="ru-RU" i="1" dirty="0" smtClean="0">
                <a:solidFill>
                  <a:srgbClr val="0070C0"/>
                </a:solidFill>
                <a:latin typeface="Constantia" pitchFamily="18" charset="0"/>
                <a:ea typeface="Calibri" pitchFamily="34" charset="0"/>
                <a:cs typeface="Times New Roman" pitchFamily="18" charset="0"/>
              </a:rPr>
              <a:t> </a:t>
            </a:r>
            <a:r>
              <a:rPr lang="ru-RU" i="1" dirty="0" err="1" smtClean="0">
                <a:solidFill>
                  <a:srgbClr val="0070C0"/>
                </a:solidFill>
                <a:latin typeface="Constantia" pitchFamily="18" charset="0"/>
                <a:ea typeface="Calibri" pitchFamily="34" charset="0"/>
                <a:cs typeface="Times New Roman" pitchFamily="18" charset="0"/>
              </a:rPr>
              <a:t>Errors</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in</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performance</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at</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the</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hlinkClick r:id="rId13" tooltip="Shakespeare's Globe"/>
              </a:rPr>
              <a:t>Shakespeare's</a:t>
            </a:r>
            <a:r>
              <a:rPr lang="ru-RU" dirty="0" smtClean="0">
                <a:solidFill>
                  <a:srgbClr val="0070C0"/>
                </a:solidFill>
                <a:latin typeface="Constantia" pitchFamily="18" charset="0"/>
                <a:ea typeface="Calibri" pitchFamily="34" charset="0"/>
                <a:cs typeface="Times New Roman" pitchFamily="18" charset="0"/>
                <a:hlinkClick r:id="rId13" tooltip="Shakespeare's Globe"/>
              </a:rPr>
              <a:t> </a:t>
            </a:r>
            <a:r>
              <a:rPr lang="ru-RU" dirty="0" err="1" smtClean="0">
                <a:solidFill>
                  <a:srgbClr val="0070C0"/>
                </a:solidFill>
                <a:latin typeface="Constantia" pitchFamily="18" charset="0"/>
                <a:ea typeface="Calibri" pitchFamily="34" charset="0"/>
                <a:cs typeface="Times New Roman" pitchFamily="18" charset="0"/>
                <a:hlinkClick r:id="rId13" tooltip="Shakespeare's Globe"/>
              </a:rPr>
              <a:t>Globe</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Theatre</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in</a:t>
            </a:r>
            <a:r>
              <a:rPr lang="ru-RU" dirty="0" smtClean="0">
                <a:solidFill>
                  <a:srgbClr val="0070C0"/>
                </a:solidFill>
                <a:latin typeface="Constantia" pitchFamily="18" charset="0"/>
                <a:ea typeface="Calibri" pitchFamily="34" charset="0"/>
                <a:cs typeface="Times New Roman" pitchFamily="18" charset="0"/>
              </a:rPr>
              <a:t> 2002</a:t>
            </a:r>
            <a:r>
              <a:rPr lang="en-US" dirty="0" smtClean="0">
                <a:solidFill>
                  <a:srgbClr val="0070C0"/>
                </a:solidFill>
                <a:latin typeface="Constantia" pitchFamily="18" charset="0"/>
                <a:ea typeface="Calibri" pitchFamily="34" charset="0"/>
                <a:cs typeface="Times New Roman" pitchFamily="18" charset="0"/>
              </a:rPr>
              <a:t>.</a:t>
            </a:r>
            <a:endParaRPr lang="ru-RU" sz="4400"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p:cTn id="7" dur="1000" fill="hold"/>
                                        <p:tgtEl>
                                          <p:spTgt spid="6">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1" end="1"/>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
                                            <p:txEl>
                                              <p:pRg st="0" end="0"/>
                                            </p:txEl>
                                          </p:spTgt>
                                        </p:tgtEl>
                                      </p:cBhvr>
                                    </p:animEffect>
                                  </p:childTnLst>
                                </p:cTn>
                              </p:par>
                              <p:par>
                                <p:cTn id="16" presetID="24" presetClass="entr" presetSubtype="0"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 to="" calcmode="lin" valueType="num">
                                      <p:cBhvr>
                                        <p:cTn id="18" dur="1" fill="hold"/>
                                        <p:tgtEl>
                                          <p:spTgt spid="7"/>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 from="(-#ppt_w/2)" to="(#ppt_x)" calcmode="lin" valueType="num">
                                      <p:cBhvr>
                                        <p:cTn id="23" dur="600" fill="hold">
                                          <p:stCondLst>
                                            <p:cond delay="0"/>
                                          </p:stCondLst>
                                        </p:cTn>
                                        <p:tgtEl>
                                          <p:spTgt spid="10">
                                            <p:txEl>
                                              <p:pRg st="0" end="0"/>
                                            </p:txEl>
                                          </p:spTgt>
                                        </p:tgtEl>
                                        <p:attrNameLst>
                                          <p:attrName>ppt_x</p:attrName>
                                        </p:attrNameLst>
                                      </p:cBhvr>
                                    </p:anim>
                                    <p:anim from="0" to="-1.0" calcmode="lin" valueType="num">
                                      <p:cBhvr>
                                        <p:cTn id="24" dur="200" decel="50000" autoRev="1" fill="hold">
                                          <p:stCondLst>
                                            <p:cond delay="600"/>
                                          </p:stCondLst>
                                        </p:cTn>
                                        <p:tgtEl>
                                          <p:spTgt spid="10">
                                            <p:txEl>
                                              <p:pRg st="0" end="0"/>
                                            </p:txEl>
                                          </p:spTgt>
                                        </p:tgtEl>
                                        <p:attrNameLst>
                                          <p:attrName>xshear</p:attrName>
                                        </p:attrNameLst>
                                      </p:cBhvr>
                                    </p:anim>
                                    <p:animScale>
                                      <p:cBhvr>
                                        <p:cTn id="25" dur="200" decel="100000" autoRev="1" fill="hold">
                                          <p:stCondLst>
                                            <p:cond delay="600"/>
                                          </p:stCondLst>
                                        </p:cTn>
                                        <p:tgtEl>
                                          <p:spTgt spid="10">
                                            <p:txEl>
                                              <p:pRg st="0" end="0"/>
                                            </p:txEl>
                                          </p:spTgt>
                                        </p:tgtEl>
                                      </p:cBhvr>
                                      <p:from x="100000" y="100000"/>
                                      <p:to x="80000" y="100000"/>
                                    </p:animScale>
                                    <p:anim by="(#ppt_h/3+#ppt_w*0.1)" calcmode="lin" valueType="num">
                                      <p:cBhvr additive="sum">
                                        <p:cTn id="26" dur="200" decel="100000" autoRev="1" fill="hold">
                                          <p:stCondLst>
                                            <p:cond delay="600"/>
                                          </p:stCondLst>
                                        </p:cTn>
                                        <p:tgtEl>
                                          <p:spTgt spid="10">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Прямоугольник 3"/>
          <p:cNvSpPr/>
          <p:nvPr/>
        </p:nvSpPr>
        <p:spPr>
          <a:xfrm>
            <a:off x="1285852" y="642918"/>
            <a:ext cx="6572280" cy="5262979"/>
          </a:xfrm>
          <a:prstGeom prst="rect">
            <a:avLst/>
          </a:prstGeom>
        </p:spPr>
        <p:txBody>
          <a:bodyPr wrap="square">
            <a:spAutoFit/>
          </a:bodyPr>
          <a:lstStyle/>
          <a:p>
            <a:pPr lvl="0" fontAlgn="base">
              <a:spcBef>
                <a:spcPct val="0"/>
              </a:spcBef>
              <a:spcAft>
                <a:spcPct val="0"/>
              </a:spcAft>
            </a:pPr>
            <a:r>
              <a:rPr lang="en-US" sz="2400" b="1" dirty="0" smtClean="0">
                <a:solidFill>
                  <a:srgbClr val="0070C0"/>
                </a:solidFill>
                <a:latin typeface="Constantia" pitchFamily="18" charset="0"/>
                <a:ea typeface="Calibri" pitchFamily="34" charset="0"/>
                <a:cs typeface="Times New Roman" pitchFamily="18" charset="0"/>
              </a:rPr>
              <a:t>III. RESTORATION THEATRE 1660-1710</a:t>
            </a:r>
          </a:p>
          <a:p>
            <a:pPr lvl="0" fontAlgn="base">
              <a:spcBef>
                <a:spcPct val="0"/>
              </a:spcBef>
              <a:spcAft>
                <a:spcPct val="0"/>
              </a:spcAft>
            </a:pPr>
            <a:r>
              <a:rPr lang="ru-RU" sz="2400" dirty="0" err="1" smtClean="0">
                <a:solidFill>
                  <a:srgbClr val="0070C0"/>
                </a:solidFill>
                <a:latin typeface="Constantia" pitchFamily="18" charset="0"/>
                <a:ea typeface="Calibri" pitchFamily="34" charset="0"/>
                <a:cs typeface="Times New Roman" pitchFamily="18" charset="0"/>
              </a:rPr>
              <a:t>During</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the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hlinkClick r:id="rId3" tooltip="Interregnum"/>
              </a:rPr>
              <a:t>Interregnum</a:t>
            </a:r>
            <a:r>
              <a:rPr lang="ru-RU" sz="2400" dirty="0" smtClean="0">
                <a:solidFill>
                  <a:srgbClr val="0070C0"/>
                </a:solidFill>
                <a:latin typeface="Constantia" pitchFamily="18" charset="0"/>
                <a:ea typeface="Calibri" pitchFamily="34" charset="0"/>
                <a:cs typeface="Times New Roman" pitchFamily="18" charset="0"/>
              </a:rPr>
              <a:t> 1642</a:t>
            </a:r>
            <a:r>
              <a:rPr lang="ru-RU" sz="2400" dirty="0" smtClean="0">
                <a:solidFill>
                  <a:srgbClr val="0070C0"/>
                </a:solidFill>
                <a:ea typeface="Calibri" pitchFamily="34" charset="0"/>
                <a:cs typeface="Times New Roman" pitchFamily="18" charset="0"/>
              </a:rPr>
              <a:t>—</a:t>
            </a:r>
            <a:r>
              <a:rPr lang="ru-RU" sz="2400" dirty="0" smtClean="0">
                <a:solidFill>
                  <a:srgbClr val="0070C0"/>
                </a:solidFill>
                <a:latin typeface="Constantia" pitchFamily="18" charset="0"/>
                <a:ea typeface="Calibri" pitchFamily="34" charset="0"/>
                <a:cs typeface="Times New Roman" pitchFamily="18" charset="0"/>
              </a:rPr>
              <a:t>1660, </a:t>
            </a:r>
            <a:r>
              <a:rPr lang="ru-RU" sz="2400" dirty="0" err="1" smtClean="0">
                <a:solidFill>
                  <a:srgbClr val="0070C0"/>
                </a:solidFill>
                <a:latin typeface="Constantia" pitchFamily="18" charset="0"/>
                <a:ea typeface="Calibri" pitchFamily="34" charset="0"/>
                <a:cs typeface="Times New Roman" pitchFamily="18" charset="0"/>
                <a:hlinkClick r:id="rId4" tooltip="London theatre closure 1642"/>
              </a:rPr>
              <a:t>English</a:t>
            </a:r>
            <a:r>
              <a:rPr lang="ru-RU" sz="2400" dirty="0" smtClean="0">
                <a:solidFill>
                  <a:srgbClr val="0070C0"/>
                </a:solidFill>
                <a:latin typeface="Constantia" pitchFamily="18" charset="0"/>
                <a:ea typeface="Calibri" pitchFamily="34" charset="0"/>
                <a:cs typeface="Times New Roman" pitchFamily="18" charset="0"/>
                <a:hlinkClick r:id="rId4" tooltip="London theatre closure 1642"/>
              </a:rPr>
              <a:t> </a:t>
            </a:r>
            <a:r>
              <a:rPr lang="ru-RU" sz="2400" dirty="0" err="1" smtClean="0">
                <a:solidFill>
                  <a:srgbClr val="0070C0"/>
                </a:solidFill>
                <a:latin typeface="Constantia" pitchFamily="18" charset="0"/>
                <a:ea typeface="Calibri" pitchFamily="34" charset="0"/>
                <a:cs typeface="Times New Roman" pitchFamily="18" charset="0"/>
                <a:hlinkClick r:id="rId4" tooltip="London theatre closure 1642"/>
              </a:rPr>
              <a:t>theatres</a:t>
            </a:r>
            <a:r>
              <a:rPr lang="ru-RU" sz="2400" dirty="0" smtClean="0">
                <a:solidFill>
                  <a:srgbClr val="0070C0"/>
                </a:solidFill>
                <a:latin typeface="Constantia" pitchFamily="18" charset="0"/>
                <a:ea typeface="Calibri" pitchFamily="34" charset="0"/>
                <a:cs typeface="Times New Roman" pitchFamily="18" charset="0"/>
                <a:hlinkClick r:id="rId4" tooltip="London theatre closure 1642"/>
              </a:rPr>
              <a:t> </a:t>
            </a:r>
            <a:r>
              <a:rPr lang="ru-RU" sz="2400" dirty="0" err="1" smtClean="0">
                <a:solidFill>
                  <a:srgbClr val="0070C0"/>
                </a:solidFill>
                <a:latin typeface="Constantia" pitchFamily="18" charset="0"/>
                <a:ea typeface="Calibri" pitchFamily="34" charset="0"/>
                <a:cs typeface="Times New Roman" pitchFamily="18" charset="0"/>
                <a:hlinkClick r:id="rId4" tooltip="London theatre closure 1642"/>
              </a:rPr>
              <a:t>were</a:t>
            </a:r>
            <a:r>
              <a:rPr lang="ru-RU" sz="2400" dirty="0" smtClean="0">
                <a:solidFill>
                  <a:srgbClr val="0070C0"/>
                </a:solidFill>
                <a:latin typeface="Constantia" pitchFamily="18" charset="0"/>
                <a:ea typeface="Calibri" pitchFamily="34" charset="0"/>
                <a:cs typeface="Times New Roman" pitchFamily="18" charset="0"/>
                <a:hlinkClick r:id="rId4" tooltip="London theatre closure 1642"/>
              </a:rPr>
              <a:t> </a:t>
            </a:r>
            <a:r>
              <a:rPr lang="ru-RU" sz="2400" dirty="0" err="1" smtClean="0">
                <a:solidFill>
                  <a:srgbClr val="0070C0"/>
                </a:solidFill>
                <a:latin typeface="Constantia" pitchFamily="18" charset="0"/>
                <a:ea typeface="Calibri" pitchFamily="34" charset="0"/>
                <a:cs typeface="Times New Roman" pitchFamily="18" charset="0"/>
                <a:hlinkClick r:id="rId4" tooltip="London theatre closure 1642"/>
              </a:rPr>
              <a:t>kept</a:t>
            </a:r>
            <a:r>
              <a:rPr lang="ru-RU" sz="2400" dirty="0" smtClean="0">
                <a:solidFill>
                  <a:srgbClr val="0070C0"/>
                </a:solidFill>
                <a:latin typeface="Constantia" pitchFamily="18" charset="0"/>
                <a:ea typeface="Calibri" pitchFamily="34" charset="0"/>
                <a:cs typeface="Times New Roman" pitchFamily="18" charset="0"/>
                <a:hlinkClick r:id="rId4" tooltip="London theatre closure 1642"/>
              </a:rPr>
              <a:t> </a:t>
            </a:r>
            <a:r>
              <a:rPr lang="ru-RU" sz="2400" dirty="0" err="1" smtClean="0">
                <a:solidFill>
                  <a:srgbClr val="0070C0"/>
                </a:solidFill>
                <a:latin typeface="Constantia" pitchFamily="18" charset="0"/>
                <a:ea typeface="Calibri" pitchFamily="34" charset="0"/>
                <a:cs typeface="Times New Roman" pitchFamily="18" charset="0"/>
                <a:hlinkClick r:id="rId4" tooltip="London theatre closure 1642"/>
              </a:rPr>
              <a:t>closed</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by</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the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hlinkClick r:id="rId5" tooltip="Puritan"/>
              </a:rPr>
              <a:t>Puritans</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for</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religious</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and</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ideological</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reasons</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When</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the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London</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theatres</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opened</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again</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with</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the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Restoration</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of</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the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monarchy</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in</a:t>
            </a:r>
            <a:r>
              <a:rPr lang="ru-RU" sz="2400" dirty="0" smtClean="0">
                <a:solidFill>
                  <a:srgbClr val="0070C0"/>
                </a:solidFill>
                <a:latin typeface="Constantia" pitchFamily="18" charset="0"/>
                <a:ea typeface="Calibri" pitchFamily="34" charset="0"/>
                <a:cs typeface="Times New Roman" pitchFamily="18" charset="0"/>
              </a:rPr>
              <a:t> 1660, </a:t>
            </a:r>
            <a:r>
              <a:rPr lang="ru-RU" sz="2400" dirty="0" err="1" smtClean="0">
                <a:solidFill>
                  <a:srgbClr val="0070C0"/>
                </a:solidFill>
                <a:latin typeface="Constantia" pitchFamily="18" charset="0"/>
                <a:ea typeface="Calibri" pitchFamily="34" charset="0"/>
                <a:cs typeface="Times New Roman" pitchFamily="18" charset="0"/>
              </a:rPr>
              <a:t>they</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flourished</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under</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the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personal</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interest</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and</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support</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of</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hlinkClick r:id="rId6" tooltip="Charles II of England"/>
              </a:rPr>
              <a:t>Charles</a:t>
            </a:r>
            <a:r>
              <a:rPr lang="ru-RU" sz="2400" dirty="0" smtClean="0">
                <a:solidFill>
                  <a:srgbClr val="0070C0"/>
                </a:solidFill>
                <a:latin typeface="Constantia" pitchFamily="18" charset="0"/>
                <a:ea typeface="Calibri" pitchFamily="34" charset="0"/>
                <a:cs typeface="Times New Roman" pitchFamily="18" charset="0"/>
                <a:hlinkClick r:id="rId6" tooltip="Charles II of England"/>
              </a:rPr>
              <a:t> </a:t>
            </a:r>
            <a:r>
              <a:rPr lang="ru-RU" sz="2400" dirty="0" err="1" smtClean="0">
                <a:solidFill>
                  <a:srgbClr val="0070C0"/>
                </a:solidFill>
                <a:latin typeface="Constantia" pitchFamily="18" charset="0"/>
                <a:ea typeface="Calibri" pitchFamily="34" charset="0"/>
                <a:cs typeface="Times New Roman" pitchFamily="18" charset="0"/>
                <a:hlinkClick r:id="rId6" tooltip="Charles II of England"/>
              </a:rPr>
              <a:t>II</a:t>
            </a:r>
            <a:r>
              <a:rPr lang="ru-RU" sz="2400" dirty="0" err="1" smtClean="0">
                <a:solidFill>
                  <a:srgbClr val="0070C0"/>
                </a:solidFill>
                <a:latin typeface="Constantia" pitchFamily="18" charset="0"/>
                <a:ea typeface="Calibri" pitchFamily="34" charset="0"/>
                <a:cs typeface="Times New Roman" pitchFamily="18" charset="0"/>
              </a:rPr>
              <a:t>.Wide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and</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socially</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mixed</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audiences</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were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attracted</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by</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topical</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writing</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and</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by</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the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introduction</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of</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the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first</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professional</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actresses</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in</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Shakespeare's</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time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all</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female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roles</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had</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been</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played</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by</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boys</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New</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hlinkClick r:id="rId7" tooltip="Genres"/>
              </a:rPr>
              <a:t>genres</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of</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the</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Restoration</a:t>
            </a:r>
            <a:r>
              <a:rPr lang="ru-RU" sz="2400" dirty="0" smtClean="0">
                <a:solidFill>
                  <a:srgbClr val="0070C0"/>
                </a:solidFill>
                <a:latin typeface="Constantia" pitchFamily="18" charset="0"/>
                <a:ea typeface="Calibri" pitchFamily="34" charset="0"/>
                <a:cs typeface="Times New Roman" pitchFamily="18" charset="0"/>
              </a:rPr>
              <a:t> </a:t>
            </a:r>
            <a:r>
              <a:rPr lang="ru-RU" sz="2400" dirty="0" err="1" smtClean="0">
                <a:solidFill>
                  <a:srgbClr val="0070C0"/>
                </a:solidFill>
                <a:latin typeface="Constantia" pitchFamily="18" charset="0"/>
                <a:ea typeface="Calibri" pitchFamily="34" charset="0"/>
                <a:cs typeface="Times New Roman" pitchFamily="18" charset="0"/>
              </a:rPr>
              <a:t>were</a:t>
            </a:r>
            <a:r>
              <a:rPr lang="ru-RU" sz="2400" dirty="0" smtClean="0">
                <a:solidFill>
                  <a:srgbClr val="0070C0"/>
                </a:solidFill>
                <a:latin typeface="Constantia" pitchFamily="18" charset="0"/>
                <a:ea typeface="Calibri" pitchFamily="34" charset="0"/>
                <a:cs typeface="Times New Roman" pitchFamily="18" charset="0"/>
              </a:rPr>
              <a:t> </a:t>
            </a:r>
            <a:r>
              <a:rPr lang="ru-RU" sz="2400" b="1" i="1" dirty="0" err="1" smtClean="0">
                <a:solidFill>
                  <a:srgbClr val="0070C0"/>
                </a:solidFill>
                <a:latin typeface="Constantia" pitchFamily="18" charset="0"/>
                <a:ea typeface="Calibri" pitchFamily="34" charset="0"/>
                <a:cs typeface="Times New Roman" pitchFamily="18" charset="0"/>
                <a:hlinkClick r:id="rId8" tooltip="Heroic drama"/>
              </a:rPr>
              <a:t>heroic</a:t>
            </a:r>
            <a:r>
              <a:rPr lang="ru-RU" sz="2400" b="1" i="1" dirty="0" smtClean="0">
                <a:solidFill>
                  <a:srgbClr val="0070C0"/>
                </a:solidFill>
                <a:latin typeface="Constantia" pitchFamily="18" charset="0"/>
                <a:ea typeface="Calibri" pitchFamily="34" charset="0"/>
                <a:cs typeface="Times New Roman" pitchFamily="18" charset="0"/>
                <a:hlinkClick r:id="rId8" tooltip="Heroic drama"/>
              </a:rPr>
              <a:t> </a:t>
            </a:r>
            <a:r>
              <a:rPr lang="ru-RU" sz="2400" b="1" i="1" dirty="0" err="1" smtClean="0">
                <a:solidFill>
                  <a:srgbClr val="0070C0"/>
                </a:solidFill>
                <a:latin typeface="Constantia" pitchFamily="18" charset="0"/>
                <a:ea typeface="Calibri" pitchFamily="34" charset="0"/>
                <a:cs typeface="Times New Roman" pitchFamily="18" charset="0"/>
                <a:hlinkClick r:id="rId8" tooltip="Heroic drama"/>
              </a:rPr>
              <a:t>drama</a:t>
            </a:r>
            <a:r>
              <a:rPr lang="ru-RU" sz="2400" b="1" i="1" dirty="0" smtClean="0">
                <a:solidFill>
                  <a:srgbClr val="0070C0"/>
                </a:solidFill>
                <a:latin typeface="Constantia" pitchFamily="18" charset="0"/>
                <a:ea typeface="Calibri" pitchFamily="34" charset="0"/>
                <a:cs typeface="Times New Roman" pitchFamily="18" charset="0"/>
              </a:rPr>
              <a:t>, </a:t>
            </a:r>
            <a:r>
              <a:rPr lang="ru-RU" sz="2400" b="1" i="1" dirty="0" err="1" smtClean="0">
                <a:solidFill>
                  <a:srgbClr val="0070C0"/>
                </a:solidFill>
                <a:latin typeface="Constantia" pitchFamily="18" charset="0"/>
                <a:ea typeface="Calibri" pitchFamily="34" charset="0"/>
                <a:cs typeface="Times New Roman" pitchFamily="18" charset="0"/>
                <a:hlinkClick r:id="rId9" tooltip="She-tragedy"/>
              </a:rPr>
              <a:t>pathetic</a:t>
            </a:r>
            <a:r>
              <a:rPr lang="ru-RU" sz="2400" b="1" i="1" dirty="0" smtClean="0">
                <a:solidFill>
                  <a:srgbClr val="0070C0"/>
                </a:solidFill>
                <a:latin typeface="Constantia" pitchFamily="18" charset="0"/>
                <a:ea typeface="Calibri" pitchFamily="34" charset="0"/>
                <a:cs typeface="Times New Roman" pitchFamily="18" charset="0"/>
                <a:hlinkClick r:id="rId9" tooltip="She-tragedy"/>
              </a:rPr>
              <a:t> </a:t>
            </a:r>
            <a:r>
              <a:rPr lang="ru-RU" sz="2400" b="1" i="1" dirty="0" err="1" smtClean="0">
                <a:solidFill>
                  <a:srgbClr val="0070C0"/>
                </a:solidFill>
                <a:latin typeface="Constantia" pitchFamily="18" charset="0"/>
                <a:ea typeface="Calibri" pitchFamily="34" charset="0"/>
                <a:cs typeface="Times New Roman" pitchFamily="18" charset="0"/>
                <a:hlinkClick r:id="rId9" tooltip="She-tragedy"/>
              </a:rPr>
              <a:t>drama</a:t>
            </a:r>
            <a:r>
              <a:rPr lang="ru-RU" sz="2400" b="1" i="1" dirty="0" smtClean="0">
                <a:solidFill>
                  <a:srgbClr val="0070C0"/>
                </a:solidFill>
                <a:latin typeface="Constantia" pitchFamily="18" charset="0"/>
                <a:ea typeface="Calibri" pitchFamily="34" charset="0"/>
                <a:cs typeface="Times New Roman" pitchFamily="18" charset="0"/>
              </a:rPr>
              <a:t>, </a:t>
            </a:r>
            <a:r>
              <a:rPr lang="ru-RU" sz="2400" b="1" i="1" dirty="0" err="1" smtClean="0">
                <a:solidFill>
                  <a:srgbClr val="0070C0"/>
                </a:solidFill>
                <a:latin typeface="Constantia" pitchFamily="18" charset="0"/>
                <a:ea typeface="Calibri" pitchFamily="34" charset="0"/>
                <a:cs typeface="Times New Roman" pitchFamily="18" charset="0"/>
              </a:rPr>
              <a:t>and</a:t>
            </a:r>
            <a:r>
              <a:rPr lang="ru-RU" sz="2400" b="1" i="1" dirty="0" smtClean="0">
                <a:solidFill>
                  <a:srgbClr val="0070C0"/>
                </a:solidFill>
                <a:latin typeface="Constantia" pitchFamily="18" charset="0"/>
                <a:ea typeface="Calibri" pitchFamily="34" charset="0"/>
                <a:cs typeface="Times New Roman" pitchFamily="18" charset="0"/>
              </a:rPr>
              <a:t> </a:t>
            </a:r>
            <a:r>
              <a:rPr lang="ru-RU" sz="2400" b="1" i="1" dirty="0" err="1" smtClean="0">
                <a:solidFill>
                  <a:srgbClr val="0070C0"/>
                </a:solidFill>
                <a:latin typeface="Constantia" pitchFamily="18" charset="0"/>
                <a:ea typeface="Calibri" pitchFamily="34" charset="0"/>
                <a:cs typeface="Times New Roman" pitchFamily="18" charset="0"/>
                <a:hlinkClick r:id="rId10" tooltip="Restoration comedy"/>
              </a:rPr>
              <a:t>Restoration</a:t>
            </a:r>
            <a:r>
              <a:rPr lang="ru-RU" sz="2400" b="1" i="1" dirty="0" smtClean="0">
                <a:solidFill>
                  <a:srgbClr val="0070C0"/>
                </a:solidFill>
                <a:latin typeface="Constantia" pitchFamily="18" charset="0"/>
                <a:ea typeface="Calibri" pitchFamily="34" charset="0"/>
                <a:cs typeface="Times New Roman" pitchFamily="18" charset="0"/>
                <a:hlinkClick r:id="rId10" tooltip="Restoration comedy"/>
              </a:rPr>
              <a:t> </a:t>
            </a:r>
            <a:r>
              <a:rPr lang="ru-RU" sz="2400" b="1" i="1" dirty="0" err="1" smtClean="0">
                <a:solidFill>
                  <a:srgbClr val="0070C0"/>
                </a:solidFill>
                <a:latin typeface="Constantia" pitchFamily="18" charset="0"/>
                <a:ea typeface="Calibri" pitchFamily="34" charset="0"/>
                <a:cs typeface="Times New Roman" pitchFamily="18" charset="0"/>
                <a:hlinkClick r:id="rId10" tooltip="Restoration comedy"/>
              </a:rPr>
              <a:t>comedy</a:t>
            </a:r>
            <a:r>
              <a:rPr lang="ru-RU" sz="2400" b="1" i="1" dirty="0" smtClean="0">
                <a:solidFill>
                  <a:srgbClr val="0070C0"/>
                </a:solidFill>
                <a:latin typeface="Constantia" pitchFamily="18" charset="0"/>
                <a:ea typeface="Calibri" pitchFamily="34" charset="0"/>
                <a:cs typeface="Times New Roman" pitchFamily="18" charset="0"/>
              </a:rPr>
              <a:t>.</a:t>
            </a:r>
            <a:endParaRPr lang="ru-RU" sz="3600"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1" end="1"/>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Прямоугольник 3"/>
          <p:cNvSpPr/>
          <p:nvPr/>
        </p:nvSpPr>
        <p:spPr>
          <a:xfrm>
            <a:off x="285720" y="785794"/>
            <a:ext cx="4286280" cy="4401205"/>
          </a:xfrm>
          <a:prstGeom prst="rect">
            <a:avLst/>
          </a:prstGeom>
        </p:spPr>
        <p:txBody>
          <a:bodyPr wrap="square">
            <a:spAutoFit/>
          </a:bodyPr>
          <a:lstStyle/>
          <a:p>
            <a:pPr lvl="0" fontAlgn="base">
              <a:spcBef>
                <a:spcPct val="0"/>
              </a:spcBef>
              <a:spcAft>
                <a:spcPct val="0"/>
              </a:spcAft>
            </a:pPr>
            <a:r>
              <a:rPr lang="en-US" sz="2000" b="1" dirty="0" smtClean="0">
                <a:solidFill>
                  <a:srgbClr val="0070C0"/>
                </a:solidFill>
                <a:latin typeface="Constantia" pitchFamily="18" charset="0"/>
                <a:ea typeface="Calibri" pitchFamily="34" charset="0"/>
                <a:cs typeface="Times New Roman" pitchFamily="18" charset="0"/>
              </a:rPr>
              <a:t>18 </a:t>
            </a:r>
            <a:r>
              <a:rPr lang="en-US" sz="2000" b="1" dirty="0" err="1" smtClean="0">
                <a:solidFill>
                  <a:srgbClr val="0070C0"/>
                </a:solidFill>
                <a:latin typeface="Constantia" pitchFamily="18" charset="0"/>
                <a:ea typeface="Calibri" pitchFamily="34" charset="0"/>
                <a:cs typeface="Times New Roman" pitchFamily="18" charset="0"/>
              </a:rPr>
              <a:t>th_century</a:t>
            </a:r>
            <a:endParaRPr lang="en-US" sz="2000" b="1" dirty="0" smtClean="0">
              <a:solidFill>
                <a:srgbClr val="0070C0"/>
              </a:solidFill>
              <a:latin typeface="Constantia" pitchFamily="18" charset="0"/>
              <a:ea typeface="Calibri" pitchFamily="34" charset="0"/>
              <a:cs typeface="Times New Roman" pitchFamily="18" charset="0"/>
            </a:endParaRPr>
          </a:p>
          <a:p>
            <a:pPr lvl="0" fontAlgn="base">
              <a:spcBef>
                <a:spcPct val="0"/>
              </a:spcBef>
              <a:spcAft>
                <a:spcPct val="0"/>
              </a:spcAft>
            </a:pPr>
            <a:r>
              <a:rPr lang="ru-RU" sz="2000" dirty="0" err="1" smtClean="0">
                <a:solidFill>
                  <a:srgbClr val="0070C0"/>
                </a:solidFill>
                <a:latin typeface="Constantia" pitchFamily="18" charset="0"/>
                <a:ea typeface="Calibri" pitchFamily="34" charset="0"/>
                <a:cs typeface="Times New Roman" pitchFamily="18" charset="0"/>
              </a:rPr>
              <a:t>In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18th </a:t>
            </a:r>
            <a:r>
              <a:rPr lang="ru-RU" sz="2000" dirty="0" err="1" smtClean="0">
                <a:solidFill>
                  <a:srgbClr val="0070C0"/>
                </a:solidFill>
                <a:latin typeface="Constantia" pitchFamily="18" charset="0"/>
                <a:ea typeface="Calibri" pitchFamily="34" charset="0"/>
                <a:cs typeface="Times New Roman" pitchFamily="18" charset="0"/>
              </a:rPr>
              <a:t>century</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highbrow</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and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provocative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Restoration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comedy</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lost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favour</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to</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be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replaced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by</a:t>
            </a:r>
            <a:r>
              <a:rPr lang="ru-RU" sz="2000" dirty="0" smtClean="0">
                <a:solidFill>
                  <a:srgbClr val="0070C0"/>
                </a:solidFill>
                <a:latin typeface="Constantia" pitchFamily="18" charset="0"/>
                <a:ea typeface="Calibri" pitchFamily="34" charset="0"/>
                <a:cs typeface="Times New Roman" pitchFamily="18" charset="0"/>
              </a:rPr>
              <a:t> </a:t>
            </a:r>
            <a:r>
              <a:rPr lang="ru-RU" sz="2000" b="1" i="1" dirty="0" err="1" smtClean="0">
                <a:solidFill>
                  <a:srgbClr val="0070C0"/>
                </a:solidFill>
                <a:latin typeface="Constantia" pitchFamily="18" charset="0"/>
                <a:ea typeface="Calibri" pitchFamily="34" charset="0"/>
                <a:cs typeface="Times New Roman" pitchFamily="18" charset="0"/>
                <a:hlinkClick r:id="rId3" tooltip="Sentimentalism (literature)"/>
              </a:rPr>
              <a:t>sentimental</a:t>
            </a:r>
            <a:r>
              <a:rPr lang="ru-RU" sz="2000" b="1" i="1" dirty="0" err="1" smtClean="0">
                <a:solidFill>
                  <a:srgbClr val="0070C0"/>
                </a:solidFill>
                <a:latin typeface="Constantia" pitchFamily="18" charset="0"/>
                <a:ea typeface="Calibri" pitchFamily="34" charset="0"/>
                <a:cs typeface="Times New Roman" pitchFamily="18" charset="0"/>
                <a:hlinkClick r:id="rId4" tooltip="Comedy"/>
              </a:rPr>
              <a:t>comedy</a:t>
            </a:r>
            <a:r>
              <a:rPr lang="ru-RU" sz="2000" b="1" i="1" dirty="0" smtClean="0">
                <a:solidFill>
                  <a:srgbClr val="0070C0"/>
                </a:solidFill>
                <a:latin typeface="Constantia" pitchFamily="18" charset="0"/>
                <a:ea typeface="Calibri" pitchFamily="34" charset="0"/>
                <a:cs typeface="Times New Roman" pitchFamily="18" charset="0"/>
              </a:rPr>
              <a:t>, </a:t>
            </a:r>
            <a:r>
              <a:rPr lang="ru-RU" sz="2000" b="1" i="1" dirty="0" err="1" smtClean="0">
                <a:solidFill>
                  <a:srgbClr val="0070C0"/>
                </a:solidFill>
                <a:latin typeface="Constantia" pitchFamily="18" charset="0"/>
                <a:ea typeface="Calibri" pitchFamily="34" charset="0"/>
                <a:cs typeface="Times New Roman" pitchFamily="18" charset="0"/>
              </a:rPr>
              <a:t>domestic</a:t>
            </a:r>
            <a:r>
              <a:rPr lang="ru-RU" sz="2000" b="1" i="1" dirty="0" smtClean="0">
                <a:solidFill>
                  <a:srgbClr val="0070C0"/>
                </a:solidFill>
                <a:latin typeface="Constantia" pitchFamily="18" charset="0"/>
                <a:ea typeface="Calibri" pitchFamily="34" charset="0"/>
                <a:cs typeface="Times New Roman" pitchFamily="18" charset="0"/>
              </a:rPr>
              <a:t> </a:t>
            </a:r>
            <a:r>
              <a:rPr lang="ru-RU" sz="2000" b="1" i="1" dirty="0" err="1" smtClean="0">
                <a:solidFill>
                  <a:srgbClr val="0070C0"/>
                </a:solidFill>
                <a:latin typeface="Constantia" pitchFamily="18" charset="0"/>
                <a:ea typeface="Calibri" pitchFamily="34" charset="0"/>
                <a:cs typeface="Times New Roman" pitchFamily="18" charset="0"/>
                <a:hlinkClick r:id="rId5" tooltip="Tragedy"/>
              </a:rPr>
              <a:t>tragedy</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such</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George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Lillo's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6" tooltip="The London Merchant"/>
              </a:rPr>
              <a:t>The</a:t>
            </a:r>
            <a:r>
              <a:rPr lang="ru-RU" sz="2000" dirty="0" smtClean="0">
                <a:solidFill>
                  <a:srgbClr val="0070C0"/>
                </a:solidFill>
                <a:latin typeface="Constantia" pitchFamily="18" charset="0"/>
                <a:ea typeface="Calibri" pitchFamily="34" charset="0"/>
                <a:cs typeface="Times New Roman" pitchFamily="18" charset="0"/>
                <a:hlinkClick r:id="rId6" tooltip="The London Merchant"/>
              </a:rPr>
              <a:t> </a:t>
            </a:r>
            <a:r>
              <a:rPr lang="ru-RU" sz="2000" dirty="0" err="1" smtClean="0">
                <a:solidFill>
                  <a:srgbClr val="0070C0"/>
                </a:solidFill>
                <a:latin typeface="Constantia" pitchFamily="18" charset="0"/>
                <a:ea typeface="Calibri" pitchFamily="34" charset="0"/>
                <a:cs typeface="Times New Roman" pitchFamily="18" charset="0"/>
                <a:hlinkClick r:id="rId6" tooltip="The London Merchant"/>
              </a:rPr>
              <a:t>London</a:t>
            </a:r>
            <a:r>
              <a:rPr lang="ru-RU" sz="2000" dirty="0" smtClean="0">
                <a:solidFill>
                  <a:srgbClr val="0070C0"/>
                </a:solidFill>
                <a:latin typeface="Constantia" pitchFamily="18" charset="0"/>
                <a:ea typeface="Calibri" pitchFamily="34" charset="0"/>
                <a:cs typeface="Times New Roman" pitchFamily="18" charset="0"/>
                <a:hlinkClick r:id="rId6" tooltip="The London Merchant"/>
              </a:rPr>
              <a:t> </a:t>
            </a:r>
            <a:r>
              <a:rPr lang="ru-RU" sz="2000" dirty="0" err="1" smtClean="0">
                <a:solidFill>
                  <a:srgbClr val="0070C0"/>
                </a:solidFill>
                <a:latin typeface="Constantia" pitchFamily="18" charset="0"/>
                <a:ea typeface="Calibri" pitchFamily="34" charset="0"/>
                <a:cs typeface="Times New Roman" pitchFamily="18" charset="0"/>
                <a:hlinkClick r:id="rId6" tooltip="The London Merchant"/>
              </a:rPr>
              <a:t>Merchant</a:t>
            </a:r>
            <a:r>
              <a:rPr lang="ru-RU" sz="2000" dirty="0" smtClean="0">
                <a:solidFill>
                  <a:srgbClr val="0070C0"/>
                </a:solidFill>
                <a:latin typeface="Constantia" pitchFamily="18" charset="0"/>
                <a:ea typeface="Calibri" pitchFamily="34" charset="0"/>
                <a:cs typeface="Times New Roman" pitchFamily="18" charset="0"/>
              </a:rPr>
              <a:t> (1731), </a:t>
            </a:r>
            <a:r>
              <a:rPr lang="ru-RU" sz="2000" dirty="0" err="1" smtClean="0">
                <a:solidFill>
                  <a:srgbClr val="0070C0"/>
                </a:solidFill>
                <a:latin typeface="Constantia" pitchFamily="18" charset="0"/>
                <a:ea typeface="Calibri" pitchFamily="34" charset="0"/>
                <a:cs typeface="Times New Roman" pitchFamily="18" charset="0"/>
              </a:rPr>
              <a:t>and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by</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overwhelming</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interest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Italian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7" tooltip="Opera"/>
              </a:rPr>
              <a:t>opera</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Popular</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entertainment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became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more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important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in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this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period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than</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ever</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before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with</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fair-booth</a:t>
            </a:r>
            <a:r>
              <a:rPr lang="ru-RU" sz="2000" b="1" i="1" dirty="0" smtClean="0">
                <a:solidFill>
                  <a:srgbClr val="0070C0"/>
                </a:solidFill>
                <a:latin typeface="Constantia" pitchFamily="18" charset="0"/>
                <a:ea typeface="Calibri" pitchFamily="34" charset="0"/>
                <a:cs typeface="Times New Roman" pitchFamily="18" charset="0"/>
              </a:rPr>
              <a:t> </a:t>
            </a:r>
            <a:r>
              <a:rPr lang="ru-RU" sz="2000" b="1" i="1" dirty="0" err="1" smtClean="0">
                <a:solidFill>
                  <a:srgbClr val="0070C0"/>
                </a:solidFill>
                <a:latin typeface="Constantia" pitchFamily="18" charset="0"/>
                <a:ea typeface="Calibri" pitchFamily="34" charset="0"/>
                <a:cs typeface="Times New Roman" pitchFamily="18" charset="0"/>
              </a:rPr>
              <a:t>burlesque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and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mixed</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forms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that</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are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ancestors</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of</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the</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rPr>
              <a:t>English</a:t>
            </a:r>
            <a:r>
              <a:rPr lang="ru-RU" sz="2000" dirty="0" smtClean="0">
                <a:solidFill>
                  <a:srgbClr val="0070C0"/>
                </a:solidFill>
                <a:latin typeface="Constantia" pitchFamily="18" charset="0"/>
                <a:ea typeface="Calibri" pitchFamily="34" charset="0"/>
                <a:cs typeface="Times New Roman" pitchFamily="18" charset="0"/>
              </a:rPr>
              <a:t> </a:t>
            </a:r>
            <a:r>
              <a:rPr lang="ru-RU" sz="2000" dirty="0" err="1" smtClean="0">
                <a:solidFill>
                  <a:srgbClr val="0070C0"/>
                </a:solidFill>
                <a:latin typeface="Constantia" pitchFamily="18" charset="0"/>
                <a:ea typeface="Calibri" pitchFamily="34" charset="0"/>
                <a:cs typeface="Times New Roman" pitchFamily="18" charset="0"/>
                <a:hlinkClick r:id="rId8" tooltip="Music hall"/>
              </a:rPr>
              <a:t>music</a:t>
            </a:r>
            <a:r>
              <a:rPr lang="ru-RU" sz="2000" dirty="0" smtClean="0">
                <a:solidFill>
                  <a:srgbClr val="0070C0"/>
                </a:solidFill>
                <a:latin typeface="Constantia" pitchFamily="18" charset="0"/>
                <a:ea typeface="Calibri" pitchFamily="34" charset="0"/>
                <a:cs typeface="Times New Roman" pitchFamily="18" charset="0"/>
                <a:hlinkClick r:id="rId8" tooltip="Music hall"/>
              </a:rPr>
              <a:t> </a:t>
            </a:r>
            <a:r>
              <a:rPr lang="ru-RU" sz="2000" dirty="0" err="1" smtClean="0">
                <a:solidFill>
                  <a:srgbClr val="0070C0"/>
                </a:solidFill>
                <a:latin typeface="Constantia" pitchFamily="18" charset="0"/>
                <a:ea typeface="Calibri" pitchFamily="34" charset="0"/>
                <a:cs typeface="Times New Roman" pitchFamily="18" charset="0"/>
                <a:hlinkClick r:id="rId8" tooltip="Music hall"/>
              </a:rPr>
              <a:t>hall</a:t>
            </a:r>
            <a:r>
              <a:rPr lang="ru-RU" sz="2000" dirty="0" smtClean="0">
                <a:solidFill>
                  <a:srgbClr val="0070C0"/>
                </a:solidFill>
                <a:latin typeface="Constantia" pitchFamily="18" charset="0"/>
                <a:ea typeface="Calibri" pitchFamily="34" charset="0"/>
                <a:cs typeface="Times New Roman" pitchFamily="18" charset="0"/>
              </a:rPr>
              <a:t>. </a:t>
            </a:r>
            <a:endParaRPr lang="ru-RU" sz="3200" dirty="0" smtClean="0">
              <a:solidFill>
                <a:srgbClr val="0070C0"/>
              </a:solidFill>
              <a:latin typeface="Arial" pitchFamily="34" charset="0"/>
            </a:endParaRPr>
          </a:p>
        </p:txBody>
      </p:sp>
      <p:pic>
        <p:nvPicPr>
          <p:cNvPr id="5" name="Рисунок 4" descr="C:\Users\Anna\Documents\fot\MSU PROGRAME\Britain\H20198-L98188761.jpg"/>
          <p:cNvPicPr/>
          <p:nvPr/>
        </p:nvPicPr>
        <p:blipFill>
          <a:blip r:embed="rId9"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mc="http://schemas.openxmlformats.org/markup-compatibility/2006" xmlns:wpc="http://schemas.microsoft.com/office/word/2010/wordprocessingCanvas" xmlns="" val="0"/>
              </a:ext>
            </a:extLst>
          </a:blip>
          <a:srcRect/>
          <a:stretch>
            <a:fillRect/>
          </a:stretch>
        </p:blipFill>
        <p:spPr bwMode="auto">
          <a:xfrm>
            <a:off x="4786314" y="500042"/>
            <a:ext cx="3857652" cy="4500570"/>
          </a:xfrm>
          <a:prstGeom prst="rect">
            <a:avLst/>
          </a:prstGeom>
          <a:noFill/>
          <a:ln>
            <a:noFill/>
          </a:ln>
        </p:spPr>
      </p:pic>
      <p:sp>
        <p:nvSpPr>
          <p:cNvPr id="7" name="Прямоугольник 6"/>
          <p:cNvSpPr/>
          <p:nvPr/>
        </p:nvSpPr>
        <p:spPr>
          <a:xfrm>
            <a:off x="4786314" y="5072074"/>
            <a:ext cx="4143404" cy="584775"/>
          </a:xfrm>
          <a:prstGeom prst="rect">
            <a:avLst/>
          </a:prstGeom>
        </p:spPr>
        <p:txBody>
          <a:bodyPr wrap="square">
            <a:spAutoFit/>
          </a:bodyPr>
          <a:lstStyle/>
          <a:p>
            <a:pPr lvl="0" fontAlgn="base">
              <a:spcBef>
                <a:spcPct val="0"/>
              </a:spcBef>
              <a:spcAft>
                <a:spcPct val="0"/>
              </a:spcAft>
            </a:pPr>
            <a:r>
              <a:rPr lang="ru-RU" sz="1600" dirty="0" err="1" smtClean="0">
                <a:solidFill>
                  <a:srgbClr val="0070C0"/>
                </a:solidFill>
                <a:latin typeface="Constantia" pitchFamily="18" charset="0"/>
                <a:ea typeface="Calibri" pitchFamily="34" charset="0"/>
                <a:cs typeface="Times New Roman" pitchFamily="18" charset="0"/>
              </a:rPr>
              <a:t>Playbill</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for</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an</a:t>
            </a:r>
            <a:r>
              <a:rPr lang="ru-RU" sz="1600" dirty="0" smtClean="0">
                <a:solidFill>
                  <a:srgbClr val="0070C0"/>
                </a:solidFill>
                <a:latin typeface="Constantia" pitchFamily="18" charset="0"/>
                <a:ea typeface="Calibri" pitchFamily="34" charset="0"/>
                <a:cs typeface="Times New Roman" pitchFamily="18" charset="0"/>
              </a:rPr>
              <a:t> 1803 </a:t>
            </a:r>
            <a:r>
              <a:rPr lang="ru-RU" sz="1600" dirty="0" err="1" smtClean="0">
                <a:solidFill>
                  <a:srgbClr val="0070C0"/>
                </a:solidFill>
                <a:latin typeface="Constantia" pitchFamily="18" charset="0"/>
                <a:ea typeface="Calibri" pitchFamily="34" charset="0"/>
                <a:cs typeface="Times New Roman" pitchFamily="18" charset="0"/>
              </a:rPr>
              <a:t>production</a:t>
            </a:r>
            <a:r>
              <a:rPr lang="ru-RU" sz="1600" dirty="0" smtClean="0">
                <a:solidFill>
                  <a:srgbClr val="0070C0"/>
                </a:solidFill>
                <a:latin typeface="Constantia" pitchFamily="18" charset="0"/>
                <a:ea typeface="Calibri" pitchFamily="34" charset="0"/>
                <a:cs typeface="Times New Roman" pitchFamily="18" charset="0"/>
              </a:rPr>
              <a:t> </a:t>
            </a:r>
            <a:r>
              <a:rPr lang="ru-RU" sz="1600" dirty="0" err="1" smtClean="0">
                <a:solidFill>
                  <a:srgbClr val="0070C0"/>
                </a:solidFill>
                <a:latin typeface="Constantia" pitchFamily="18" charset="0"/>
                <a:ea typeface="Calibri" pitchFamily="34" charset="0"/>
                <a:cs typeface="Times New Roman" pitchFamily="18" charset="0"/>
              </a:rPr>
              <a:t>of</a:t>
            </a:r>
            <a:r>
              <a:rPr lang="ru-RU" sz="1600" dirty="0" smtClean="0">
                <a:solidFill>
                  <a:srgbClr val="0070C0"/>
                </a:solidFill>
                <a:latin typeface="Constantia" pitchFamily="18" charset="0"/>
                <a:ea typeface="Calibri" pitchFamily="34" charset="0"/>
                <a:cs typeface="Times New Roman" pitchFamily="18" charset="0"/>
              </a:rPr>
              <a:t> </a:t>
            </a:r>
            <a:r>
              <a:rPr lang="ru-RU" sz="1600" i="1" dirty="0" err="1" smtClean="0">
                <a:solidFill>
                  <a:srgbClr val="0070C0"/>
                </a:solidFill>
                <a:latin typeface="Constantia" pitchFamily="18" charset="0"/>
                <a:ea typeface="Calibri" pitchFamily="34" charset="0"/>
                <a:cs typeface="Times New Roman" pitchFamily="18" charset="0"/>
              </a:rPr>
              <a:t>The</a:t>
            </a:r>
            <a:r>
              <a:rPr lang="ru-RU" sz="1600" i="1" dirty="0" smtClean="0">
                <a:solidFill>
                  <a:srgbClr val="0070C0"/>
                </a:solidFill>
                <a:latin typeface="Constantia" pitchFamily="18" charset="0"/>
                <a:ea typeface="Calibri" pitchFamily="34" charset="0"/>
                <a:cs typeface="Times New Roman" pitchFamily="18" charset="0"/>
              </a:rPr>
              <a:t> </a:t>
            </a:r>
            <a:r>
              <a:rPr lang="ru-RU" sz="1600" i="1" dirty="0" err="1" smtClean="0">
                <a:solidFill>
                  <a:srgbClr val="0070C0"/>
                </a:solidFill>
                <a:latin typeface="Constantia" pitchFamily="18" charset="0"/>
                <a:ea typeface="Calibri" pitchFamily="34" charset="0"/>
                <a:cs typeface="Times New Roman" pitchFamily="18" charset="0"/>
              </a:rPr>
              <a:t>London</a:t>
            </a:r>
            <a:r>
              <a:rPr lang="ru-RU" sz="1600" i="1" dirty="0" smtClean="0">
                <a:solidFill>
                  <a:srgbClr val="0070C0"/>
                </a:solidFill>
                <a:latin typeface="Constantia" pitchFamily="18" charset="0"/>
                <a:ea typeface="Calibri" pitchFamily="34" charset="0"/>
                <a:cs typeface="Times New Roman" pitchFamily="18" charset="0"/>
              </a:rPr>
              <a:t> </a:t>
            </a:r>
            <a:r>
              <a:rPr lang="ru-RU" sz="1600" i="1" dirty="0" err="1" smtClean="0">
                <a:solidFill>
                  <a:srgbClr val="0070C0"/>
                </a:solidFill>
                <a:latin typeface="Constantia" pitchFamily="18" charset="0"/>
                <a:ea typeface="Calibri" pitchFamily="34" charset="0"/>
                <a:cs typeface="Times New Roman" pitchFamily="18" charset="0"/>
              </a:rPr>
              <a:t>Merchant</a:t>
            </a:r>
            <a:endParaRPr lang="ru-RU" sz="4000" dirty="0" smtClean="0">
              <a:solidFill>
                <a:srgbClr val="0070C0"/>
              </a:solidFill>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p:cTn id="7"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1" end="1"/>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4">
                                            <p:txEl>
                                              <p:pRg st="0" end="0"/>
                                            </p:txEl>
                                          </p:spTgt>
                                        </p:tgtEl>
                                      </p:cBhvr>
                                    </p:animEffect>
                                  </p:childTnLst>
                                </p:cTn>
                              </p:par>
                              <p:par>
                                <p:cTn id="16" presetID="24"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to="" calcmode="lin" valueType="num">
                                      <p:cBhvr>
                                        <p:cTn id="18" dur="1" fill="hold"/>
                                        <p:tgtEl>
                                          <p:spTgt spid="5"/>
                                        </p:tgtEl>
                                        <p:attrNameLst>
                                          <p:attrName/>
                                        </p:attrNameLst>
                                      </p:cBhvr>
                                    </p:anim>
                                  </p:childTnLst>
                                </p:cTn>
                              </p:par>
                            </p:childTnLst>
                          </p:cTn>
                        </p:par>
                        <p:par>
                          <p:cTn id="19" fill="hold">
                            <p:stCondLst>
                              <p:cond delay="2000"/>
                            </p:stCondLst>
                            <p:childTnLst>
                              <p:par>
                                <p:cTn id="20" presetID="34" presetClass="entr" presetSubtype="0" fill="hold" nodeType="after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 from="(-#ppt_w/2)" to="(#ppt_x)" calcmode="lin" valueType="num">
                                      <p:cBhvr>
                                        <p:cTn id="22" dur="600" fill="hold">
                                          <p:stCondLst>
                                            <p:cond delay="0"/>
                                          </p:stCondLst>
                                        </p:cTn>
                                        <p:tgtEl>
                                          <p:spTgt spid="7">
                                            <p:txEl>
                                              <p:pRg st="0" end="0"/>
                                            </p:txEl>
                                          </p:spTgt>
                                        </p:tgtEl>
                                        <p:attrNameLst>
                                          <p:attrName>ppt_x</p:attrName>
                                        </p:attrNameLst>
                                      </p:cBhvr>
                                    </p:anim>
                                    <p:anim from="0" to="-1.0" calcmode="lin" valueType="num">
                                      <p:cBhvr>
                                        <p:cTn id="23" dur="200" decel="50000" autoRev="1" fill="hold">
                                          <p:stCondLst>
                                            <p:cond delay="600"/>
                                          </p:stCondLst>
                                        </p:cTn>
                                        <p:tgtEl>
                                          <p:spTgt spid="7">
                                            <p:txEl>
                                              <p:pRg st="0" end="0"/>
                                            </p:txEl>
                                          </p:spTgt>
                                        </p:tgtEl>
                                        <p:attrNameLst>
                                          <p:attrName>xshear</p:attrName>
                                        </p:attrNameLst>
                                      </p:cBhvr>
                                    </p:anim>
                                    <p:animScale>
                                      <p:cBhvr>
                                        <p:cTn id="24" dur="200" decel="100000" autoRev="1" fill="hold">
                                          <p:stCondLst>
                                            <p:cond delay="600"/>
                                          </p:stCondLst>
                                        </p:cTn>
                                        <p:tgtEl>
                                          <p:spTgt spid="7">
                                            <p:txEl>
                                              <p:pRg st="0" end="0"/>
                                            </p:txEl>
                                          </p:spTgt>
                                        </p:tgtEl>
                                      </p:cBhvr>
                                      <p:from x="100000" y="100000"/>
                                      <p:to x="80000" y="100000"/>
                                    </p:animScale>
                                    <p:anim by="(#ppt_h/3+#ppt_w*0.1)" calcmode="lin" valueType="num">
                                      <p:cBhvr additive="sum">
                                        <p:cTn id="25" dur="200" decel="100000" autoRev="1" fill="hold">
                                          <p:stCondLst>
                                            <p:cond delay="600"/>
                                          </p:stCondLst>
                                        </p:cTn>
                                        <p:tgtEl>
                                          <p:spTgt spid="7">
                                            <p:txEl>
                                              <p:pRg st="0" end="0"/>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6" name="Прямоугольник 5"/>
          <p:cNvSpPr/>
          <p:nvPr/>
        </p:nvSpPr>
        <p:spPr>
          <a:xfrm>
            <a:off x="214282" y="1000108"/>
            <a:ext cx="4143404" cy="5078313"/>
          </a:xfrm>
          <a:prstGeom prst="rect">
            <a:avLst/>
          </a:prstGeom>
        </p:spPr>
        <p:txBody>
          <a:bodyPr wrap="square">
            <a:spAutoFit/>
          </a:bodyPr>
          <a:lstStyle/>
          <a:p>
            <a:pPr lvl="0" fontAlgn="base">
              <a:spcBef>
                <a:spcPct val="0"/>
              </a:spcBef>
              <a:spcAft>
                <a:spcPct val="0"/>
              </a:spcAft>
            </a:pPr>
            <a:r>
              <a:rPr lang="en-US" b="1" dirty="0" smtClean="0">
                <a:solidFill>
                  <a:srgbClr val="0070C0"/>
                </a:solidFill>
                <a:latin typeface="Constantia" pitchFamily="18" charset="0"/>
                <a:ea typeface="Times New Roman" pitchFamily="18" charset="0"/>
                <a:cs typeface="Times New Roman" pitchFamily="18" charset="0"/>
                <a:hlinkClick r:id="rId3" tooltip="Percy Bysshe Shelley"/>
              </a:rPr>
              <a:t>ROMANTICISM 1798-1836</a:t>
            </a:r>
          </a:p>
          <a:p>
            <a:pPr lvl="0" fontAlgn="base">
              <a:spcBef>
                <a:spcPct val="0"/>
              </a:spcBef>
              <a:spcAft>
                <a:spcPct val="0"/>
              </a:spcAft>
            </a:pPr>
            <a:endParaRPr lang="en-US" b="1" dirty="0" smtClean="0">
              <a:solidFill>
                <a:srgbClr val="0070C0"/>
              </a:solidFill>
              <a:latin typeface="Constantia" pitchFamily="18" charset="0"/>
              <a:ea typeface="Times New Roman" pitchFamily="18" charset="0"/>
              <a:cs typeface="Times New Roman" pitchFamily="18" charset="0"/>
              <a:hlinkClick r:id="rId3" tooltip="Percy Bysshe Shelley"/>
            </a:endParaRPr>
          </a:p>
          <a:p>
            <a:pPr lvl="0" fontAlgn="base">
              <a:spcBef>
                <a:spcPct val="0"/>
              </a:spcBef>
              <a:spcAft>
                <a:spcPct val="0"/>
              </a:spcAft>
            </a:pPr>
            <a:r>
              <a:rPr lang="ru-RU" dirty="0" err="1" smtClean="0">
                <a:solidFill>
                  <a:srgbClr val="0070C0"/>
                </a:solidFill>
                <a:latin typeface="Constantia" pitchFamily="18" charset="0"/>
                <a:ea typeface="Times New Roman" pitchFamily="18" charset="0"/>
                <a:cs typeface="Times New Roman" pitchFamily="18" charset="0"/>
                <a:hlinkClick r:id="rId3" tooltip="Percy Bysshe Shelley"/>
              </a:rPr>
              <a:t>Percy</a:t>
            </a:r>
            <a:r>
              <a:rPr lang="ru-RU" dirty="0" smtClean="0">
                <a:solidFill>
                  <a:srgbClr val="0070C0"/>
                </a:solidFill>
                <a:latin typeface="Constantia" pitchFamily="18" charset="0"/>
                <a:ea typeface="Times New Roman" pitchFamily="18" charset="0"/>
                <a:cs typeface="Times New Roman" pitchFamily="18" charset="0"/>
                <a:hlinkClick r:id="rId3" tooltip="Percy Bysshe Shelley"/>
              </a:rPr>
              <a:t> </a:t>
            </a:r>
            <a:r>
              <a:rPr lang="ru-RU" dirty="0" err="1" smtClean="0">
                <a:solidFill>
                  <a:srgbClr val="0070C0"/>
                </a:solidFill>
                <a:latin typeface="Constantia" pitchFamily="18" charset="0"/>
                <a:ea typeface="Times New Roman" pitchFamily="18" charset="0"/>
                <a:cs typeface="Times New Roman" pitchFamily="18" charset="0"/>
                <a:hlinkClick r:id="rId3" tooltip="Percy Bysshe Shelley"/>
              </a:rPr>
              <a:t>Bysshe</a:t>
            </a:r>
            <a:r>
              <a:rPr lang="ru-RU" dirty="0" smtClean="0">
                <a:solidFill>
                  <a:srgbClr val="0070C0"/>
                </a:solidFill>
                <a:latin typeface="Constantia" pitchFamily="18" charset="0"/>
                <a:ea typeface="Times New Roman" pitchFamily="18" charset="0"/>
                <a:cs typeface="Times New Roman" pitchFamily="18" charset="0"/>
                <a:hlinkClick r:id="rId3" tooltip="Percy Bysshe Shelley"/>
              </a:rPr>
              <a:t> </a:t>
            </a:r>
            <a:r>
              <a:rPr lang="ru-RU" dirty="0" err="1" smtClean="0">
                <a:solidFill>
                  <a:srgbClr val="0070C0"/>
                </a:solidFill>
                <a:latin typeface="Constantia" pitchFamily="18" charset="0"/>
                <a:ea typeface="Times New Roman" pitchFamily="18" charset="0"/>
                <a:cs typeface="Times New Roman" pitchFamily="18" charset="0"/>
                <a:hlinkClick r:id="rId3" tooltip="Percy Bysshe Shelley"/>
              </a:rPr>
              <a:t>Shelley</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and</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hlinkClick r:id="rId4" tooltip="Lord Byron"/>
              </a:rPr>
              <a:t>Lord</a:t>
            </a:r>
            <a:r>
              <a:rPr lang="ru-RU" dirty="0" smtClean="0">
                <a:solidFill>
                  <a:srgbClr val="0070C0"/>
                </a:solidFill>
                <a:latin typeface="Constantia" pitchFamily="18" charset="0"/>
                <a:ea typeface="Times New Roman" pitchFamily="18" charset="0"/>
                <a:cs typeface="Times New Roman" pitchFamily="18" charset="0"/>
                <a:hlinkClick r:id="rId4" tooltip="Lord Byron"/>
              </a:rPr>
              <a:t> </a:t>
            </a:r>
            <a:r>
              <a:rPr lang="ru-RU" dirty="0" err="1" smtClean="0">
                <a:solidFill>
                  <a:srgbClr val="0070C0"/>
                </a:solidFill>
                <a:latin typeface="Constantia" pitchFamily="18" charset="0"/>
                <a:ea typeface="Times New Roman" pitchFamily="18" charset="0"/>
                <a:cs typeface="Times New Roman" pitchFamily="18" charset="0"/>
                <a:hlinkClick r:id="rId4" tooltip="Lord Byron"/>
              </a:rPr>
              <a:t>Byron</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were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the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most</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important</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literary</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dramatists</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of</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their</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time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although</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Shelley's</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plays</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were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not</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performed</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until</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later</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in</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the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century</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Shakespeare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was</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enormously</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popular</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and</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began</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to</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be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performed</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with</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texts</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closer</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to</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the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original</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as</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the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drastic</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rewriting</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of</a:t>
            </a:r>
            <a:r>
              <a:rPr lang="ru-RU" dirty="0" smtClean="0">
                <a:solidFill>
                  <a:srgbClr val="0070C0"/>
                </a:solidFill>
                <a:latin typeface="Constantia" pitchFamily="18" charset="0"/>
                <a:ea typeface="Times New Roman" pitchFamily="18" charset="0"/>
                <a:cs typeface="Times New Roman" pitchFamily="18" charset="0"/>
              </a:rPr>
              <a:t> 17th </a:t>
            </a:r>
            <a:r>
              <a:rPr lang="ru-RU" dirty="0" err="1" smtClean="0">
                <a:solidFill>
                  <a:srgbClr val="0070C0"/>
                </a:solidFill>
                <a:latin typeface="Constantia" pitchFamily="18" charset="0"/>
                <a:ea typeface="Times New Roman" pitchFamily="18" charset="0"/>
                <a:cs typeface="Times New Roman" pitchFamily="18" charset="0"/>
              </a:rPr>
              <a:t>and</a:t>
            </a:r>
            <a:r>
              <a:rPr lang="ru-RU" dirty="0" smtClean="0">
                <a:solidFill>
                  <a:srgbClr val="0070C0"/>
                </a:solidFill>
                <a:latin typeface="Constantia" pitchFamily="18" charset="0"/>
                <a:ea typeface="Times New Roman" pitchFamily="18" charset="0"/>
                <a:cs typeface="Times New Roman" pitchFamily="18" charset="0"/>
              </a:rPr>
              <a:t> 18th </a:t>
            </a:r>
            <a:r>
              <a:rPr lang="ru-RU" dirty="0" err="1" smtClean="0">
                <a:solidFill>
                  <a:srgbClr val="0070C0"/>
                </a:solidFill>
                <a:latin typeface="Constantia" pitchFamily="18" charset="0"/>
                <a:ea typeface="Times New Roman" pitchFamily="18" charset="0"/>
                <a:cs typeface="Times New Roman" pitchFamily="18" charset="0"/>
              </a:rPr>
              <a:t>century</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performing</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versions</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for</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the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theatre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as</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opposed</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to</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his</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plays</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in</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book</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form</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which</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were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also</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widely</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read</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was</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gradually</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removed</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over</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the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first</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half</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of</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the</a:t>
            </a:r>
            <a:r>
              <a:rPr lang="ru-RU" dirty="0" smtClean="0">
                <a:solidFill>
                  <a:srgbClr val="0070C0"/>
                </a:solidFill>
                <a:latin typeface="Constantia" pitchFamily="18" charset="0"/>
                <a:ea typeface="Times New Roman" pitchFamily="18" charset="0"/>
                <a:cs typeface="Times New Roman" pitchFamily="18" charset="0"/>
              </a:rPr>
              <a:t> </a:t>
            </a:r>
            <a:r>
              <a:rPr lang="ru-RU" dirty="0" err="1" smtClean="0">
                <a:solidFill>
                  <a:srgbClr val="0070C0"/>
                </a:solidFill>
                <a:latin typeface="Constantia" pitchFamily="18" charset="0"/>
                <a:ea typeface="Times New Roman" pitchFamily="18" charset="0"/>
                <a:cs typeface="Times New Roman" pitchFamily="18" charset="0"/>
              </a:rPr>
              <a:t>century.</a:t>
            </a:r>
            <a:r>
              <a:rPr lang="ru-RU" dirty="0" err="1" smtClean="0">
                <a:solidFill>
                  <a:srgbClr val="0070C0"/>
                </a:solidFill>
                <a:latin typeface="Constantia" pitchFamily="18" charset="0"/>
                <a:ea typeface="Calibri" pitchFamily="34" charset="0"/>
                <a:cs typeface="Times New Roman" pitchFamily="18" charset="0"/>
                <a:hlinkClick r:id="rId5" tooltip="Walter Scott"/>
              </a:rPr>
              <a:t>Walter</a:t>
            </a:r>
            <a:r>
              <a:rPr lang="ru-RU" dirty="0" smtClean="0">
                <a:solidFill>
                  <a:srgbClr val="0070C0"/>
                </a:solidFill>
                <a:latin typeface="Constantia" pitchFamily="18" charset="0"/>
                <a:ea typeface="Calibri" pitchFamily="34" charset="0"/>
                <a:cs typeface="Times New Roman" pitchFamily="18" charset="0"/>
                <a:hlinkClick r:id="rId5" tooltip="Walter Scott"/>
              </a:rPr>
              <a:t> </a:t>
            </a:r>
            <a:r>
              <a:rPr lang="ru-RU" dirty="0" err="1" smtClean="0">
                <a:solidFill>
                  <a:srgbClr val="0070C0"/>
                </a:solidFill>
                <a:latin typeface="Constantia" pitchFamily="18" charset="0"/>
                <a:ea typeface="Calibri" pitchFamily="34" charset="0"/>
                <a:cs typeface="Times New Roman" pitchFamily="18" charset="0"/>
                <a:hlinkClick r:id="rId5" tooltip="Walter Scott"/>
              </a:rPr>
              <a:t>Scott</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was</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keenly</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interested</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in</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drama</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becoming</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a</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shareholder</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in</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rPr>
              <a:t>the</a:t>
            </a:r>
            <a:r>
              <a:rPr lang="ru-RU" dirty="0" smtClean="0">
                <a:solidFill>
                  <a:srgbClr val="0070C0"/>
                </a:solidFill>
                <a:latin typeface="Constantia" pitchFamily="18" charset="0"/>
                <a:ea typeface="Calibri" pitchFamily="34" charset="0"/>
                <a:cs typeface="Times New Roman" pitchFamily="18" charset="0"/>
              </a:rPr>
              <a:t> </a:t>
            </a:r>
            <a:r>
              <a:rPr lang="ru-RU" dirty="0" err="1" smtClean="0">
                <a:solidFill>
                  <a:srgbClr val="0070C0"/>
                </a:solidFill>
                <a:latin typeface="Constantia" pitchFamily="18" charset="0"/>
                <a:ea typeface="Calibri" pitchFamily="34" charset="0"/>
                <a:cs typeface="Times New Roman" pitchFamily="18" charset="0"/>
                <a:hlinkClick r:id="rId6" tooltip="Theatre Royal, Edinburgh"/>
              </a:rPr>
              <a:t>Theatre</a:t>
            </a:r>
            <a:r>
              <a:rPr lang="ru-RU" dirty="0" smtClean="0">
                <a:solidFill>
                  <a:srgbClr val="0070C0"/>
                </a:solidFill>
                <a:latin typeface="Constantia" pitchFamily="18" charset="0"/>
                <a:ea typeface="Calibri" pitchFamily="34" charset="0"/>
                <a:cs typeface="Times New Roman" pitchFamily="18" charset="0"/>
                <a:hlinkClick r:id="rId6" tooltip="Theatre Royal, Edinburgh"/>
              </a:rPr>
              <a:t> </a:t>
            </a:r>
            <a:r>
              <a:rPr lang="ru-RU" dirty="0" err="1" smtClean="0">
                <a:solidFill>
                  <a:srgbClr val="0070C0"/>
                </a:solidFill>
                <a:latin typeface="Constantia" pitchFamily="18" charset="0"/>
                <a:ea typeface="Calibri" pitchFamily="34" charset="0"/>
                <a:cs typeface="Times New Roman" pitchFamily="18" charset="0"/>
                <a:hlinkClick r:id="rId6" tooltip="Theatre Royal, Edinburgh"/>
              </a:rPr>
              <a:t>Royal</a:t>
            </a:r>
            <a:r>
              <a:rPr lang="ru-RU" dirty="0" smtClean="0">
                <a:solidFill>
                  <a:srgbClr val="0070C0"/>
                </a:solidFill>
                <a:latin typeface="Constantia" pitchFamily="18" charset="0"/>
                <a:ea typeface="Calibri" pitchFamily="34" charset="0"/>
                <a:cs typeface="Times New Roman" pitchFamily="18" charset="0"/>
                <a:hlinkClick r:id="rId6" tooltip="Theatre Royal, Edinburgh"/>
              </a:rPr>
              <a:t>, </a:t>
            </a:r>
            <a:r>
              <a:rPr lang="ru-RU" dirty="0" err="1" smtClean="0">
                <a:solidFill>
                  <a:srgbClr val="0070C0"/>
                </a:solidFill>
                <a:latin typeface="Constantia" pitchFamily="18" charset="0"/>
                <a:ea typeface="Calibri" pitchFamily="34" charset="0"/>
                <a:cs typeface="Times New Roman" pitchFamily="18" charset="0"/>
                <a:hlinkClick r:id="rId6" tooltip="Theatre Royal, Edinburgh"/>
              </a:rPr>
              <a:t>Edinburgh</a:t>
            </a:r>
            <a:r>
              <a:rPr lang="ru-RU" dirty="0" smtClean="0">
                <a:solidFill>
                  <a:srgbClr val="0070C0"/>
                </a:solidFill>
                <a:latin typeface="Constantia" pitchFamily="18" charset="0"/>
                <a:ea typeface="Calibri" pitchFamily="34" charset="0"/>
                <a:cs typeface="Times New Roman" pitchFamily="18" charset="0"/>
              </a:rPr>
              <a:t>.</a:t>
            </a:r>
            <a:endParaRPr lang="ru-RU" sz="1100" dirty="0" smtClean="0">
              <a:solidFill>
                <a:srgbClr val="0070C0"/>
              </a:solidFill>
              <a:latin typeface="Arial" pitchFamily="34" charset="0"/>
            </a:endParaRPr>
          </a:p>
        </p:txBody>
      </p:sp>
      <p:pic>
        <p:nvPicPr>
          <p:cNvPr id="11267" name="Picture 3"/>
          <p:cNvPicPr>
            <a:picLocks noChangeAspect="1" noChangeArrowheads="1"/>
          </p:cNvPicPr>
          <p:nvPr/>
        </p:nvPicPr>
        <p:blipFill>
          <a:blip r:embed="rId7"/>
          <a:srcRect/>
          <a:stretch>
            <a:fillRect/>
          </a:stretch>
        </p:blipFill>
        <p:spPr bwMode="auto">
          <a:xfrm>
            <a:off x="5000628" y="142852"/>
            <a:ext cx="1839528" cy="2452705"/>
          </a:xfrm>
          <a:prstGeom prst="rect">
            <a:avLst/>
          </a:prstGeom>
          <a:noFill/>
          <a:ln w="9525">
            <a:noFill/>
            <a:miter lim="800000"/>
            <a:headEnd/>
            <a:tailEnd/>
          </a:ln>
          <a:effectLst/>
        </p:spPr>
      </p:pic>
      <p:pic>
        <p:nvPicPr>
          <p:cNvPr id="11268" name="Picture 4"/>
          <p:cNvPicPr>
            <a:picLocks noChangeAspect="1" noChangeArrowheads="1"/>
          </p:cNvPicPr>
          <p:nvPr/>
        </p:nvPicPr>
        <p:blipFill>
          <a:blip r:embed="rId8" cstate="print"/>
          <a:srcRect/>
          <a:stretch>
            <a:fillRect/>
          </a:stretch>
        </p:blipFill>
        <p:spPr bwMode="auto">
          <a:xfrm>
            <a:off x="4857752" y="3143248"/>
            <a:ext cx="1878873" cy="2671758"/>
          </a:xfrm>
          <a:prstGeom prst="rect">
            <a:avLst/>
          </a:prstGeom>
          <a:noFill/>
          <a:ln w="9525">
            <a:noFill/>
            <a:miter lim="800000"/>
            <a:headEnd/>
            <a:tailEnd/>
          </a:ln>
          <a:effectLst/>
        </p:spPr>
      </p:pic>
      <p:pic>
        <p:nvPicPr>
          <p:cNvPr id="11269" name="Picture 5"/>
          <p:cNvPicPr>
            <a:picLocks noChangeAspect="1" noChangeArrowheads="1"/>
          </p:cNvPicPr>
          <p:nvPr/>
        </p:nvPicPr>
        <p:blipFill>
          <a:blip r:embed="rId9"/>
          <a:srcRect/>
          <a:stretch>
            <a:fillRect/>
          </a:stretch>
        </p:blipFill>
        <p:spPr bwMode="auto">
          <a:xfrm>
            <a:off x="7072330" y="714356"/>
            <a:ext cx="1771651" cy="2600589"/>
          </a:xfrm>
          <a:prstGeom prst="rect">
            <a:avLst/>
          </a:prstGeom>
          <a:noFill/>
          <a:ln w="9525">
            <a:noFill/>
            <a:miter lim="800000"/>
            <a:headEnd/>
            <a:tailEnd/>
          </a:ln>
          <a:effectLst/>
        </p:spPr>
      </p:pic>
      <p:pic>
        <p:nvPicPr>
          <p:cNvPr id="11270" name="Picture 6"/>
          <p:cNvPicPr>
            <a:picLocks noChangeAspect="1" noChangeArrowheads="1"/>
          </p:cNvPicPr>
          <p:nvPr/>
        </p:nvPicPr>
        <p:blipFill>
          <a:blip r:embed="rId10"/>
          <a:srcRect/>
          <a:stretch>
            <a:fillRect/>
          </a:stretch>
        </p:blipFill>
        <p:spPr bwMode="auto">
          <a:xfrm>
            <a:off x="7000892" y="3929066"/>
            <a:ext cx="1976438" cy="247650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 calcmode="lin" valueType="num">
                                      <p:cBhvr>
                                        <p:cTn id="7" dur="1000" fill="hold"/>
                                        <p:tgtEl>
                                          <p:spTgt spid="6">
                                            <p:txEl>
                                              <p:pRg st="2" end="2"/>
                                            </p:txEl>
                                          </p:spTgt>
                                        </p:tgtEl>
                                        <p:attrNameLst>
                                          <p:attrName>ppt_x</p:attrName>
                                        </p:attrNameLst>
                                      </p:cBhvr>
                                      <p:tavLst>
                                        <p:tav tm="0">
                                          <p:val>
                                            <p:strVal val="#ppt_x-.2"/>
                                          </p:val>
                                        </p:tav>
                                        <p:tav tm="100000">
                                          <p:val>
                                            <p:strVal val="#ppt_x"/>
                                          </p:val>
                                        </p:tav>
                                      </p:tavLst>
                                    </p:anim>
                                    <p:anim calcmode="lin" valueType="num">
                                      <p:cBhvr>
                                        <p:cTn id="8" dur="1000" fill="hold"/>
                                        <p:tgtEl>
                                          <p:spTgt spid="6">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6">
                                            <p:txEl>
                                              <p:pRg st="2" end="2"/>
                                            </p:txEl>
                                          </p:spTgt>
                                        </p:tgtEl>
                                      </p:cBhvr>
                                    </p:animEffect>
                                  </p:childTnLst>
                                </p:cTn>
                              </p:par>
                            </p:childTnLst>
                          </p:cTn>
                        </p:par>
                        <p:par>
                          <p:cTn id="10" fill="hold">
                            <p:stCondLst>
                              <p:cond delay="1000"/>
                            </p:stCondLst>
                            <p:childTnLst>
                              <p:par>
                                <p:cTn id="11" presetID="29" presetClass="entr" presetSubtype="0" fill="hold"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1000" fill="hold"/>
                                        <p:tgtEl>
                                          <p:spTgt spid="6">
                                            <p:txEl>
                                              <p:pRg st="0" end="0"/>
                                            </p:txEl>
                                          </p:spTgt>
                                        </p:tgtEl>
                                        <p:attrNameLst>
                                          <p:attrName>ppt_x</p:attrName>
                                        </p:attrNameLst>
                                      </p:cBhvr>
                                      <p:tavLst>
                                        <p:tav tm="0">
                                          <p:val>
                                            <p:strVal val="#ppt_x-.2"/>
                                          </p:val>
                                        </p:tav>
                                        <p:tav tm="100000">
                                          <p:val>
                                            <p:strVal val="#ppt_x"/>
                                          </p:val>
                                        </p:tav>
                                      </p:tavLst>
                                    </p:anim>
                                    <p:anim calcmode="lin" valueType="num">
                                      <p:cBhvr>
                                        <p:cTn id="14" dur="1000" fill="hold"/>
                                        <p:tgtEl>
                                          <p:spTgt spid="6">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5" dur="1000"/>
                                        <p:tgtEl>
                                          <p:spTgt spid="6">
                                            <p:txEl>
                                              <p:pRg st="0" end="0"/>
                                            </p:txEl>
                                          </p:spTgt>
                                        </p:tgtEl>
                                      </p:cBhvr>
                                    </p:animEffect>
                                  </p:childTnLst>
                                </p:cTn>
                              </p:par>
                              <p:par>
                                <p:cTn id="16" presetID="24" presetClass="entr" presetSubtype="0" fill="hold" nodeType="withEffect">
                                  <p:stCondLst>
                                    <p:cond delay="0"/>
                                  </p:stCondLst>
                                  <p:childTnLst>
                                    <p:set>
                                      <p:cBhvr>
                                        <p:cTn id="17" dur="1" fill="hold">
                                          <p:stCondLst>
                                            <p:cond delay="0"/>
                                          </p:stCondLst>
                                        </p:cTn>
                                        <p:tgtEl>
                                          <p:spTgt spid="11267"/>
                                        </p:tgtEl>
                                        <p:attrNameLst>
                                          <p:attrName>style.visibility</p:attrName>
                                        </p:attrNameLst>
                                      </p:cBhvr>
                                      <p:to>
                                        <p:strVal val="visible"/>
                                      </p:to>
                                    </p:set>
                                    <p:anim to="" calcmode="lin" valueType="num">
                                      <p:cBhvr>
                                        <p:cTn id="18" dur="1" fill="hold"/>
                                        <p:tgtEl>
                                          <p:spTgt spid="11267"/>
                                        </p:tgtEl>
                                        <p:attrNameLst>
                                          <p:attrName/>
                                        </p:attrNameLst>
                                      </p:cBhvr>
                                    </p:anim>
                                  </p:childTnLst>
                                </p:cTn>
                              </p:par>
                              <p:par>
                                <p:cTn id="19" presetID="24" presetClass="entr" presetSubtype="0" fill="hold" nodeType="withEffect">
                                  <p:stCondLst>
                                    <p:cond delay="0"/>
                                  </p:stCondLst>
                                  <p:childTnLst>
                                    <p:set>
                                      <p:cBhvr>
                                        <p:cTn id="20" dur="1" fill="hold">
                                          <p:stCondLst>
                                            <p:cond delay="0"/>
                                          </p:stCondLst>
                                        </p:cTn>
                                        <p:tgtEl>
                                          <p:spTgt spid="11269"/>
                                        </p:tgtEl>
                                        <p:attrNameLst>
                                          <p:attrName>style.visibility</p:attrName>
                                        </p:attrNameLst>
                                      </p:cBhvr>
                                      <p:to>
                                        <p:strVal val="visible"/>
                                      </p:to>
                                    </p:set>
                                    <p:anim to="" calcmode="lin" valueType="num">
                                      <p:cBhvr>
                                        <p:cTn id="21" dur="1" fill="hold"/>
                                        <p:tgtEl>
                                          <p:spTgt spid="11269"/>
                                        </p:tgtEl>
                                        <p:attrNameLst>
                                          <p:attrName/>
                                        </p:attrNameLst>
                                      </p:cBhvr>
                                    </p:anim>
                                  </p:childTnLst>
                                </p:cTn>
                              </p:par>
                              <p:par>
                                <p:cTn id="22" presetID="24" presetClass="entr" presetSubtype="0" fill="hold" nodeType="withEffect">
                                  <p:stCondLst>
                                    <p:cond delay="0"/>
                                  </p:stCondLst>
                                  <p:childTnLst>
                                    <p:set>
                                      <p:cBhvr>
                                        <p:cTn id="23" dur="1" fill="hold">
                                          <p:stCondLst>
                                            <p:cond delay="0"/>
                                          </p:stCondLst>
                                        </p:cTn>
                                        <p:tgtEl>
                                          <p:spTgt spid="11268"/>
                                        </p:tgtEl>
                                        <p:attrNameLst>
                                          <p:attrName>style.visibility</p:attrName>
                                        </p:attrNameLst>
                                      </p:cBhvr>
                                      <p:to>
                                        <p:strVal val="visible"/>
                                      </p:to>
                                    </p:set>
                                    <p:anim to="" calcmode="lin" valueType="num">
                                      <p:cBhvr>
                                        <p:cTn id="24" dur="1" fill="hold"/>
                                        <p:tgtEl>
                                          <p:spTgt spid="11268"/>
                                        </p:tgtEl>
                                        <p:attrNameLst>
                                          <p:attrName/>
                                        </p:attrNameLst>
                                      </p:cBhvr>
                                    </p:anim>
                                  </p:childTnLst>
                                </p:cTn>
                              </p:par>
                              <p:par>
                                <p:cTn id="25" presetID="24" presetClass="entr" presetSubtype="0" fill="hold" nodeType="withEffect">
                                  <p:stCondLst>
                                    <p:cond delay="0"/>
                                  </p:stCondLst>
                                  <p:childTnLst>
                                    <p:set>
                                      <p:cBhvr>
                                        <p:cTn id="26" dur="1" fill="hold">
                                          <p:stCondLst>
                                            <p:cond delay="0"/>
                                          </p:stCondLst>
                                        </p:cTn>
                                        <p:tgtEl>
                                          <p:spTgt spid="11270"/>
                                        </p:tgtEl>
                                        <p:attrNameLst>
                                          <p:attrName>style.visibility</p:attrName>
                                        </p:attrNameLst>
                                      </p:cBhvr>
                                      <p:to>
                                        <p:strVal val="visible"/>
                                      </p:to>
                                    </p:set>
                                    <p:anim to="" calcmode="lin" valueType="num">
                                      <p:cBhvr>
                                        <p:cTn id="27" dur="1" fill="hold"/>
                                        <p:tgtEl>
                                          <p:spTgt spid="1127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488</TotalTime>
  <Words>2587</Words>
  <PresentationFormat>Экран (4:3)</PresentationFormat>
  <Paragraphs>107</Paragraphs>
  <Slides>49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49</vt:i4>
      </vt:variant>
    </vt:vector>
  </HeadingPairs>
  <TitlesOfParts>
    <vt:vector size="50"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11</cp:lastModifiedBy>
  <cp:revision>76</cp:revision>
  <dcterms:modified xsi:type="dcterms:W3CDTF">2017-03-29T10:01:46Z</dcterms:modified>
</cp:coreProperties>
</file>